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3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23.xml" ContentType="application/vnd.openxmlformats-officedocument.drawingml.chart+xml"/>
  <Override PartName="/ppt/notesSlides/notesSlide35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8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33.xml" ContentType="application/vnd.openxmlformats-officedocument.drawingml.chart+xml"/>
  <Override PartName="/ppt/notesSlides/notesSlide46.xml" ContentType="application/vnd.openxmlformats-officedocument.presentationml.notesSlid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9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2"/>
  </p:notesMasterIdLst>
  <p:sldIdLst>
    <p:sldId id="271" r:id="rId2"/>
    <p:sldId id="285" r:id="rId3"/>
    <p:sldId id="258" r:id="rId4"/>
    <p:sldId id="288" r:id="rId5"/>
    <p:sldId id="480" r:id="rId6"/>
    <p:sldId id="500" r:id="rId7"/>
    <p:sldId id="482" r:id="rId8"/>
    <p:sldId id="451" r:id="rId9"/>
    <p:sldId id="452" r:id="rId10"/>
    <p:sldId id="496" r:id="rId11"/>
    <p:sldId id="501" r:id="rId12"/>
    <p:sldId id="491" r:id="rId13"/>
    <p:sldId id="473" r:id="rId14"/>
    <p:sldId id="494" r:id="rId15"/>
    <p:sldId id="472" r:id="rId16"/>
    <p:sldId id="502" r:id="rId17"/>
    <p:sldId id="268" r:id="rId18"/>
    <p:sldId id="495" r:id="rId19"/>
    <p:sldId id="503" r:id="rId20"/>
    <p:sldId id="497" r:id="rId21"/>
    <p:sldId id="498" r:id="rId22"/>
    <p:sldId id="499" r:id="rId23"/>
    <p:sldId id="515" r:id="rId24"/>
    <p:sldId id="514" r:id="rId25"/>
    <p:sldId id="504" r:id="rId26"/>
    <p:sldId id="511" r:id="rId27"/>
    <p:sldId id="505" r:id="rId28"/>
    <p:sldId id="512" r:id="rId29"/>
    <p:sldId id="477" r:id="rId30"/>
    <p:sldId id="476" r:id="rId31"/>
    <p:sldId id="516" r:id="rId32"/>
    <p:sldId id="510" r:id="rId33"/>
    <p:sldId id="260" r:id="rId34"/>
    <p:sldId id="261" r:id="rId35"/>
    <p:sldId id="517" r:id="rId36"/>
    <p:sldId id="296" r:id="rId37"/>
    <p:sldId id="262" r:id="rId38"/>
    <p:sldId id="263" r:id="rId39"/>
    <p:sldId id="264" r:id="rId40"/>
    <p:sldId id="265" r:id="rId41"/>
    <p:sldId id="266" r:id="rId42"/>
    <p:sldId id="267" r:id="rId43"/>
    <p:sldId id="272" r:id="rId44"/>
    <p:sldId id="273" r:id="rId45"/>
    <p:sldId id="276" r:id="rId46"/>
    <p:sldId id="277" r:id="rId47"/>
    <p:sldId id="278" r:id="rId48"/>
    <p:sldId id="297" r:id="rId49"/>
    <p:sldId id="520" r:id="rId50"/>
    <p:sldId id="280" r:id="rId51"/>
    <p:sldId id="281" r:id="rId52"/>
    <p:sldId id="282" r:id="rId53"/>
    <p:sldId id="283" r:id="rId54"/>
    <p:sldId id="284" r:id="rId55"/>
    <p:sldId id="518" r:id="rId56"/>
    <p:sldId id="286" r:id="rId57"/>
    <p:sldId id="519" r:id="rId58"/>
    <p:sldId id="295" r:id="rId59"/>
    <p:sldId id="275" r:id="rId60"/>
    <p:sldId id="294" r:id="rId6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18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Odr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Harmonogram_jednostki_Wis&#322;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gi.local\pig_dfs2\Projekty\IIaPGW\ETAP%20II\Wykresy%20do%20prezentacji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warszawa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jcwpd_all.xls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jcwpd_all.xls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IG\IIaPGW\regiony%20wodne\gliwice\warszaw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Harmonogram_GWW!$B$40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Harmonogram_GWW!$B$57</c:f>
            </c:numRef>
          </c:val>
          <c:extLst>
            <c:ext xmlns:c16="http://schemas.microsoft.com/office/drawing/2014/chart" uri="{C3380CC4-5D6E-409C-BE32-E72D297353CC}">
              <c16:uniqueId val="{00000000-68D9-4C1B-A6DF-2AB448A2C758}"/>
            </c:ext>
          </c:extLst>
        </c:ser>
        <c:ser>
          <c:idx val="1"/>
          <c:order val="1"/>
          <c:tx>
            <c:strRef>
              <c:f>Harmonogram_MW!$C$41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Harmonogram_MW!$C$50</c:f>
              <c:numCache>
                <c:formatCode>0.00%</c:formatCode>
                <c:ptCount val="1"/>
                <c:pt idx="0">
                  <c:v>8.5152838427947602E-2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9-4C1B-A6DF-2AB448A2C758}"/>
            </c:ext>
          </c:extLst>
        </c:ser>
        <c:ser>
          <c:idx val="2"/>
          <c:order val="2"/>
          <c:tx>
            <c:strRef>
              <c:f>Harmonogram!$D$40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Harmonogram!$D$57</c:f>
            </c:numRef>
          </c:val>
          <c:extLst>
            <c:ext xmlns:c16="http://schemas.microsoft.com/office/drawing/2014/chart" uri="{C3380CC4-5D6E-409C-BE32-E72D297353CC}">
              <c16:uniqueId val="{00000002-68D9-4C1B-A6DF-2AB448A2C758}"/>
            </c:ext>
          </c:extLst>
        </c:ser>
        <c:ser>
          <c:idx val="3"/>
          <c:order val="3"/>
          <c:tx>
            <c:strRef>
              <c:f>Harmonogram_MW!$E$41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Harmonogram_MW!$E$50</c:f>
              <c:numCache>
                <c:formatCode>0.00%</c:formatCode>
                <c:ptCount val="1"/>
                <c:pt idx="0">
                  <c:v>0.47379912663755458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D9-4C1B-A6DF-2AB448A2C758}"/>
            </c:ext>
          </c:extLst>
        </c:ser>
        <c:ser>
          <c:idx val="4"/>
          <c:order val="4"/>
          <c:tx>
            <c:strRef>
              <c:f>Harmonogram!$F$40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Harmonogram!$F$57</c:f>
            </c:numRef>
          </c:val>
          <c:extLst>
            <c:ext xmlns:c16="http://schemas.microsoft.com/office/drawing/2014/chart" uri="{C3380CC4-5D6E-409C-BE32-E72D297353CC}">
              <c16:uniqueId val="{00000004-68D9-4C1B-A6DF-2AB448A2C758}"/>
            </c:ext>
          </c:extLst>
        </c:ser>
        <c:ser>
          <c:idx val="5"/>
          <c:order val="5"/>
          <c:tx>
            <c:strRef>
              <c:f>Harmonogram_MW!$G$41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Harmonogram_MW!$G$50</c:f>
              <c:numCache>
                <c:formatCode>0.00%</c:formatCode>
                <c:ptCount val="1"/>
                <c:pt idx="0">
                  <c:v>0.31004366812227074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D9-4C1B-A6DF-2AB448A2C758}"/>
            </c:ext>
          </c:extLst>
        </c:ser>
        <c:ser>
          <c:idx val="6"/>
          <c:order val="6"/>
          <c:tx>
            <c:strRef>
              <c:f>Harmonogram_MW!$H$41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Harmonogram_MW!$H$50</c:f>
              <c:numCache>
                <c:formatCode>0.00%</c:formatCode>
                <c:ptCount val="1"/>
                <c:pt idx="0">
                  <c:v>0.10480349344978165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D9-4C1B-A6DF-2AB448A2C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B79-4790-8E05-DA89771EF5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B79-4790-8E05-DA89771EF5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B79-4790-8E05-DA89771EF5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B79-4790-8E05-DA89771EF5A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B79-4790-8E05-DA89771EF5A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B79-4790-8E05-DA89771EF5A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B79-4790-8E05-DA89771EF5A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B79-4790-8E05-DA89771EF5A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B79-4790-8E05-DA89771EF5A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B79-4790-8E05-DA89771EF5A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AB79-4790-8E05-DA89771EF5A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AB79-4790-8E05-DA89771EF5A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AB79-4790-8E05-DA89771EF5A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AB79-4790-8E05-DA89771EF5A3}"/>
              </c:ext>
            </c:extLst>
          </c:dPt>
          <c:dLbls>
            <c:dLbl>
              <c:idx val="0"/>
              <c:layout>
                <c:manualLayout>
                  <c:x val="5.1799895592257894E-2"/>
                  <c:y val="-2.023001392009428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79-4790-8E05-DA89771EF5A3}"/>
                </c:ext>
              </c:extLst>
            </c:dLbl>
            <c:dLbl>
              <c:idx val="1"/>
              <c:layout>
                <c:manualLayout>
                  <c:x val="1.4604255553911453E-2"/>
                  <c:y val="6.14973859633367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79-4790-8E05-DA89771EF5A3}"/>
                </c:ext>
              </c:extLst>
            </c:dLbl>
            <c:dLbl>
              <c:idx val="2"/>
              <c:layout>
                <c:manualLayout>
                  <c:x val="2.8396808836878493E-3"/>
                  <c:y val="-1.00443710041756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B79-4790-8E05-DA89771EF5A3}"/>
                </c:ext>
              </c:extLst>
            </c:dLbl>
            <c:dLbl>
              <c:idx val="3"/>
              <c:layout>
                <c:manualLayout>
                  <c:x val="3.3169625001042936E-3"/>
                  <c:y val="1.388350651018425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B79-4790-8E05-DA89771EF5A3}"/>
                </c:ext>
              </c:extLst>
            </c:dLbl>
            <c:dLbl>
              <c:idx val="4"/>
              <c:layout>
                <c:manualLayout>
                  <c:x val="3.3834545022638274E-2"/>
                  <c:y val="1.68863144354667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79-4790-8E05-DA89771EF5A3}"/>
                </c:ext>
              </c:extLst>
            </c:dLbl>
            <c:dLbl>
              <c:idx val="5"/>
              <c:layout>
                <c:manualLayout>
                  <c:x val="5.4355275630559169E-3"/>
                  <c:y val="-8.0631505496466188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79-4790-8E05-DA89771EF5A3}"/>
                </c:ext>
              </c:extLst>
            </c:dLbl>
            <c:dLbl>
              <c:idx val="6"/>
              <c:layout>
                <c:manualLayout>
                  <c:x val="-2.1138824926871021E-3"/>
                  <c:y val="3.09684076783458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79-4790-8E05-DA89771EF5A3}"/>
                </c:ext>
              </c:extLst>
            </c:dLbl>
            <c:dLbl>
              <c:idx val="7"/>
              <c:layout>
                <c:manualLayout>
                  <c:x val="-8.0656403224406946E-3"/>
                  <c:y val="7.23204145472504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B79-4790-8E05-DA89771EF5A3}"/>
                </c:ext>
              </c:extLst>
            </c:dLbl>
            <c:dLbl>
              <c:idx val="9"/>
              <c:layout>
                <c:manualLayout>
                  <c:x val="-1.9061969693305834E-2"/>
                  <c:y val="1.70421445183444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B79-4790-8E05-DA89771EF5A3}"/>
                </c:ext>
              </c:extLst>
            </c:dLbl>
            <c:dLbl>
              <c:idx val="10"/>
              <c:layout>
                <c:manualLayout>
                  <c:x val="-4.6782829762749785E-2"/>
                  <c:y val="-1.53546027956570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B79-4790-8E05-DA89771EF5A3}"/>
                </c:ext>
              </c:extLst>
            </c:dLbl>
            <c:dLbl>
              <c:idx val="11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B79-4790-8E05-DA89771EF5A3}"/>
                </c:ext>
              </c:extLst>
            </c:dLbl>
            <c:dLbl>
              <c:idx val="12"/>
              <c:layout>
                <c:manualLayout>
                  <c:x val="9.7515088625672649E-3"/>
                  <c:y val="-3.8558246996565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B79-4790-8E05-DA89771EF5A3}"/>
                </c:ext>
              </c:extLst>
            </c:dLbl>
            <c:dLbl>
              <c:idx val="13"/>
              <c:layout>
                <c:manualLayout>
                  <c:x val="3.8122783646959549E-2"/>
                  <c:y val="-2.83253322395441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B79-4790-8E05-DA89771EF5A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Jednostki_realizacja_MW!$A$4:$A$19</c:f>
              <c:strCache>
                <c:ptCount val="14"/>
                <c:pt idx="0">
                  <c:v>PGL LP, RDLP</c:v>
                </c:pt>
                <c:pt idx="1">
                  <c:v>gmina lub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sprawujący zarząd i sprawujący nadzór nad obszarami chronionymi</c:v>
                </c:pt>
                <c:pt idx="9">
                  <c:v>właściciel wód obowiązany do utrzymania wód</c:v>
                </c:pt>
                <c:pt idx="10">
                  <c:v>właściciele nieruchomości, właściciele urządzeń melioracji wodnych, gminy</c:v>
                </c:pt>
                <c:pt idx="11">
                  <c:v>PGWWP: ZZ; właściciel urządzenia wodnego</c:v>
                </c:pt>
                <c:pt idx="12">
                  <c:v>wojewódzki inspektor ochrony roślin i nasiennictwa</c:v>
                </c:pt>
                <c:pt idx="13">
                  <c:v>wojewódzkie ośrodki doradztwa rolniczego</c:v>
                </c:pt>
              </c:strCache>
            </c:strRef>
          </c:cat>
          <c:val>
            <c:numRef>
              <c:f>Jednostki_realizacja_MW!$AC$4:$AC$19</c:f>
              <c:numCache>
                <c:formatCode>0.00%</c:formatCode>
                <c:ptCount val="14"/>
                <c:pt idx="0">
                  <c:v>4.1575492341356671E-2</c:v>
                </c:pt>
                <c:pt idx="1">
                  <c:v>0.26914660831509846</c:v>
                </c:pt>
                <c:pt idx="2">
                  <c:v>1.7505470459518599E-2</c:v>
                </c:pt>
                <c:pt idx="3">
                  <c:v>4.1575492341356671E-2</c:v>
                </c:pt>
                <c:pt idx="4">
                  <c:v>8.7527352297592995E-3</c:v>
                </c:pt>
                <c:pt idx="5">
                  <c:v>3.5010940919037198E-2</c:v>
                </c:pt>
                <c:pt idx="6">
                  <c:v>4.3763676148796497E-2</c:v>
                </c:pt>
                <c:pt idx="7">
                  <c:v>3.7199124726477024E-2</c:v>
                </c:pt>
                <c:pt idx="8">
                  <c:v>0.3851203501094092</c:v>
                </c:pt>
                <c:pt idx="9">
                  <c:v>6.3457330415754923E-2</c:v>
                </c:pt>
                <c:pt idx="10">
                  <c:v>1.3129102844638949E-2</c:v>
                </c:pt>
                <c:pt idx="11">
                  <c:v>1.5317286652078774E-2</c:v>
                </c:pt>
                <c:pt idx="12">
                  <c:v>8.7527352297592995E-3</c:v>
                </c:pt>
                <c:pt idx="13">
                  <c:v>1.9693654266958426E-2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AB79-4790-8E05-DA89771EF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510307605013242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7F-4BC5-B6F2-165F9C8CD0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17F-4BC5-B6F2-165F9C8CD0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17F-4BC5-B6F2-165F9C8CD0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17F-4BC5-B6F2-165F9C8CD0F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Gliwice_MW_GO_Cz!$C$42:$C$45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 (presje hydrologiczne)</c:v>
                </c:pt>
                <c:pt idx="3">
                  <c:v>RWHM (presje hydromorfologiczne)</c:v>
                </c:pt>
              </c:strCache>
            </c:strRef>
          </c:cat>
          <c:val>
            <c:numRef>
              <c:f>Gliwice_MW_GO_Cz!$D$42:$D$45</c:f>
              <c:numCache>
                <c:formatCode>0%</c:formatCode>
                <c:ptCount val="4"/>
                <c:pt idx="0">
                  <c:v>0.38</c:v>
                </c:pt>
                <c:pt idx="1">
                  <c:v>0.38</c:v>
                </c:pt>
                <c:pt idx="2">
                  <c:v>0.09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7F-4BC5-B6F2-165F9C8CD0F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Harmonogram_GWW_RW!$K$4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Harmonogram_GWW_RW!$K$5</c:f>
            </c:numRef>
          </c:val>
          <c:extLst>
            <c:ext xmlns:c16="http://schemas.microsoft.com/office/drawing/2014/chart" uri="{C3380CC4-5D6E-409C-BE32-E72D297353CC}">
              <c16:uniqueId val="{00000000-A170-48EB-8532-A794A6637E51}"/>
            </c:ext>
          </c:extLst>
        </c:ser>
        <c:ser>
          <c:idx val="1"/>
          <c:order val="1"/>
          <c:tx>
            <c:strRef>
              <c:f>Harmonogram_MW!$L$4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Harmonogram_MW!$L$5</c:f>
              <c:numCache>
                <c:formatCode>0.00%</c:formatCode>
                <c:ptCount val="1"/>
                <c:pt idx="0">
                  <c:v>8.666666666666667E-2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0-48EB-8532-A794A6637E51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Harmonogram_Narew_RW!$M$5</c:f>
            </c:numRef>
          </c:val>
          <c:extLst>
            <c:ext xmlns:c16="http://schemas.microsoft.com/office/drawing/2014/chart" uri="{C3380CC4-5D6E-409C-BE32-E72D297353CC}">
              <c16:uniqueId val="{00000002-A170-48EB-8532-A794A6637E51}"/>
            </c:ext>
          </c:extLst>
        </c:ser>
        <c:ser>
          <c:idx val="3"/>
          <c:order val="3"/>
          <c:tx>
            <c:strRef>
              <c:f>Harmonogram_MW!$N$4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Harmonogram_MW!$N$5</c:f>
              <c:numCache>
                <c:formatCode>0.00%</c:formatCode>
                <c:ptCount val="1"/>
                <c:pt idx="0">
                  <c:v>0.4777777777777778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70-48EB-8532-A794A6637E51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Harmonogram_Narew_RW!$O$5</c:f>
            </c:numRef>
          </c:val>
          <c:extLst>
            <c:ext xmlns:c16="http://schemas.microsoft.com/office/drawing/2014/chart" uri="{C3380CC4-5D6E-409C-BE32-E72D297353CC}">
              <c16:uniqueId val="{00000004-A170-48EB-8532-A794A6637E51}"/>
            </c:ext>
          </c:extLst>
        </c:ser>
        <c:ser>
          <c:idx val="5"/>
          <c:order val="5"/>
          <c:tx>
            <c:strRef>
              <c:f>Harmonogram_MW!$P$4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Harmonogram_MW!$P$5</c:f>
              <c:numCache>
                <c:formatCode>0.00%</c:formatCode>
                <c:ptCount val="1"/>
                <c:pt idx="0">
                  <c:v>0.31111111111111112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70-48EB-8532-A794A6637E51}"/>
            </c:ext>
          </c:extLst>
        </c:ser>
        <c:ser>
          <c:idx val="6"/>
          <c:order val="6"/>
          <c:tx>
            <c:strRef>
              <c:f>Harmonogram_MW!$Q$4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Harmonogram_MW!$Q$5</c:f>
              <c:numCache>
                <c:formatCode>0.00%</c:formatCode>
                <c:ptCount val="1"/>
                <c:pt idx="0">
                  <c:v>9.7777777777777783E-2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70-48EB-8532-A794A6637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39-4F18-91F2-DC9A63A361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39-4F18-91F2-DC9A63A361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C39-4F18-91F2-DC9A63A361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C39-4F18-91F2-DC9A63A3616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C39-4F18-91F2-DC9A63A3616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C39-4F18-91F2-DC9A63A3616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C39-4F18-91F2-DC9A63A3616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C39-4F18-91F2-DC9A63A3616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C39-4F18-91F2-DC9A63A3616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C39-4F18-91F2-DC9A63A3616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AC39-4F18-91F2-DC9A63A3616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AC39-4F18-91F2-DC9A63A3616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AC39-4F18-91F2-DC9A63A3616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AC39-4F18-91F2-DC9A63A36166}"/>
              </c:ext>
            </c:extLst>
          </c:dPt>
          <c:dLbls>
            <c:dLbl>
              <c:idx val="0"/>
              <c:layout>
                <c:manualLayout>
                  <c:x val="5.9596828602596172E-2"/>
                  <c:y val="2.6263107860056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39-4F18-91F2-DC9A63A36166}"/>
                </c:ext>
              </c:extLst>
            </c:dLbl>
            <c:dLbl>
              <c:idx val="6"/>
              <c:layout>
                <c:manualLayout>
                  <c:x val="-4.0790286472823052E-3"/>
                  <c:y val="5.58145821733895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C39-4F18-91F2-DC9A63A36166}"/>
                </c:ext>
              </c:extLst>
            </c:dLbl>
            <c:dLbl>
              <c:idx val="7"/>
              <c:layout>
                <c:manualLayout>
                  <c:x val="-4.3874502210208581E-3"/>
                  <c:y val="2.0364554975995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C39-4F18-91F2-DC9A63A36166}"/>
                </c:ext>
              </c:extLst>
            </c:dLbl>
            <c:dLbl>
              <c:idx val="9"/>
              <c:layout>
                <c:manualLayout>
                  <c:x val="-2.5341607559833348E-2"/>
                  <c:y val="4.675626250858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C39-4F18-91F2-DC9A63A36166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Jednostki_realizacja_MW!$A$5:$A$19</c:f>
              <c:strCache>
                <c:ptCount val="14"/>
                <c:pt idx="0">
                  <c:v>PGL LP, RDLP</c:v>
                </c:pt>
                <c:pt idx="1">
                  <c:v>gmina lub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sprawujący zarząd i sprawujący nadzór nad obszarami chronionymi</c:v>
                </c:pt>
                <c:pt idx="9">
                  <c:v>właściciel wód obowiązany do utrzymania wód</c:v>
                </c:pt>
                <c:pt idx="10">
                  <c:v>właściciele nieruchomości, właściciele urządzeń melioracji wodnych, gminy</c:v>
                </c:pt>
                <c:pt idx="11">
                  <c:v>PGWWP: ZZ; właściciel urządzenia wodnego</c:v>
                </c:pt>
                <c:pt idx="12">
                  <c:v>wojewódzki inspektor ochrony roślin i nasiennictwa</c:v>
                </c:pt>
                <c:pt idx="13">
                  <c:v>wojewódzkie ośrodki doradztwa rolniczego</c:v>
                </c:pt>
              </c:strCache>
            </c:strRef>
          </c:cat>
          <c:val>
            <c:numRef>
              <c:f>Jednostki_realizacja_MW!$AD$5:$AD$19</c:f>
              <c:numCache>
                <c:formatCode>0.00%</c:formatCode>
                <c:ptCount val="14"/>
                <c:pt idx="0">
                  <c:v>4.2222222222222223E-2</c:v>
                </c:pt>
                <c:pt idx="1">
                  <c:v>0.2688888888888889</c:v>
                </c:pt>
                <c:pt idx="2">
                  <c:v>1.7777777777777778E-2</c:v>
                </c:pt>
                <c:pt idx="3">
                  <c:v>4.2222222222222223E-2</c:v>
                </c:pt>
                <c:pt idx="4">
                  <c:v>8.8888888888888889E-3</c:v>
                </c:pt>
                <c:pt idx="5">
                  <c:v>3.5555555555555556E-2</c:v>
                </c:pt>
                <c:pt idx="6">
                  <c:v>4.4444444444444446E-2</c:v>
                </c:pt>
                <c:pt idx="7">
                  <c:v>3.7777777777777778E-2</c:v>
                </c:pt>
                <c:pt idx="8">
                  <c:v>0.3888888888888889</c:v>
                </c:pt>
                <c:pt idx="9">
                  <c:v>5.7777777777777775E-2</c:v>
                </c:pt>
                <c:pt idx="10">
                  <c:v>1.3333333333333334E-2</c:v>
                </c:pt>
                <c:pt idx="11">
                  <c:v>1.5555555555555555E-2</c:v>
                </c:pt>
                <c:pt idx="12">
                  <c:v>8.8888888888888889E-3</c:v>
                </c:pt>
                <c:pt idx="13">
                  <c:v>1.7777777777777778E-2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AC39-4F18-91F2-DC9A63A3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12416354395988"/>
          <c:y val="4.8969291840591685E-2"/>
          <c:w val="0.44438834819864925"/>
          <c:h val="0.9020614163188166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40-469E-BB85-72F8CA9308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A40-469E-BB85-72F8CA93081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Gliwice_MW_GO_Cz!$C$58:$C$59</c:f>
              <c:strCache>
                <c:ptCount val="2"/>
                <c:pt idx="0">
                  <c:v>RWrC (presje skumulowane)</c:v>
                </c:pt>
                <c:pt idx="1">
                  <c:v>RWrP (presje fizykochemiczne i chemiczne)</c:v>
                </c:pt>
              </c:strCache>
            </c:strRef>
          </c:cat>
          <c:val>
            <c:numRef>
              <c:f>Gliwice_MW_GO_Cz!$D$58:$D$59</c:f>
              <c:numCache>
                <c:formatCode>0%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40-469E-BB85-72F8CA93081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Harmonogram_GWW_RW!$K$4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Harmonogram_GWW_RW!$K$15</c:f>
            </c:numRef>
          </c:val>
          <c:extLst>
            <c:ext xmlns:c16="http://schemas.microsoft.com/office/drawing/2014/chart" uri="{C3380CC4-5D6E-409C-BE32-E72D297353CC}">
              <c16:uniqueId val="{00000000-E9C8-496F-90C4-43F28FD1B701}"/>
            </c:ext>
          </c:extLst>
        </c:ser>
        <c:ser>
          <c:idx val="1"/>
          <c:order val="1"/>
          <c:tx>
            <c:strRef>
              <c:f>Harmonogram_MW_RWr!$L$4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Harmonogram_MW_RWr!$L$15</c:f>
            </c:numRef>
          </c:val>
          <c:extLst>
            <c:ext xmlns:c16="http://schemas.microsoft.com/office/drawing/2014/chart" uri="{C3380CC4-5D6E-409C-BE32-E72D297353CC}">
              <c16:uniqueId val="{00000001-E9C8-496F-90C4-43F28FD1B701}"/>
            </c:ext>
          </c:extLst>
        </c:ser>
        <c:ser>
          <c:idx val="2"/>
          <c:order val="2"/>
          <c:tx>
            <c:strRef>
              <c:f>Harmonogram_Narew_RW!$M$4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Harmonogram_Narew_RW!$M$15</c:f>
            </c:numRef>
          </c:val>
          <c:extLst>
            <c:ext xmlns:c16="http://schemas.microsoft.com/office/drawing/2014/chart" uri="{C3380CC4-5D6E-409C-BE32-E72D297353CC}">
              <c16:uniqueId val="{00000002-E9C8-496F-90C4-43F28FD1B701}"/>
            </c:ext>
          </c:extLst>
        </c:ser>
        <c:ser>
          <c:idx val="3"/>
          <c:order val="3"/>
          <c:tx>
            <c:strRef>
              <c:f>Harmonogram_MW_RWr!$N$4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Harmonogram_MW_RWr!$N$15</c:f>
              <c:numCache>
                <c:formatCode>0.00%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C8-496F-90C4-43F28FD1B701}"/>
            </c:ext>
          </c:extLst>
        </c:ser>
        <c:ser>
          <c:idx val="4"/>
          <c:order val="4"/>
          <c:tx>
            <c:strRef>
              <c:f>Harmonogram_Narew_RW!$O$4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Harmonogram_Narew_RW!$O$15</c:f>
            </c:numRef>
          </c:val>
          <c:extLst>
            <c:ext xmlns:c16="http://schemas.microsoft.com/office/drawing/2014/chart" uri="{C3380CC4-5D6E-409C-BE32-E72D297353CC}">
              <c16:uniqueId val="{00000004-E9C8-496F-90C4-43F28FD1B701}"/>
            </c:ext>
          </c:extLst>
        </c:ser>
        <c:ser>
          <c:idx val="5"/>
          <c:order val="5"/>
          <c:tx>
            <c:strRef>
              <c:f>Harmonogram_MW_RWr!$P$4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Harmonogram_MW_RWr!$P$15</c:f>
              <c:numCache>
                <c:formatCode>0.00%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C8-496F-90C4-43F28FD1B701}"/>
            </c:ext>
          </c:extLst>
        </c:ser>
        <c:ser>
          <c:idx val="6"/>
          <c:order val="6"/>
          <c:tx>
            <c:strRef>
              <c:f>Harmonogram_MW_RWr!$Q$4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Harmonogram_MW_RWr!$Q$15</c:f>
              <c:numCache>
                <c:formatCode>0.00%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C8-496F-90C4-43F28FD1B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A0A-41F9-9D8C-EB8ECAF7DB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A0A-41F9-9D8C-EB8ECAF7DB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A0A-41F9-9D8C-EB8ECAF7DB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A0A-41F9-9D8C-EB8ECAF7DBCF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Jednostki_realizacja_MW_RWr!$A$4:$A$19</c:f>
              <c:strCache>
                <c:ptCount val="4"/>
                <c:pt idx="0">
                  <c:v>gmina lub przedsiębiorstwo wodociągowo-kanalizacyjne</c:v>
                </c:pt>
                <c:pt idx="1">
                  <c:v>sprawujący zarząd i sprawujący nadzór nad obszarami chronionymi</c:v>
                </c:pt>
                <c:pt idx="2">
                  <c:v>właściciel wód obowiązany do utrzymania wód</c:v>
                </c:pt>
                <c:pt idx="3">
                  <c:v>wojewódzkie ośrodki doradztwa rolniczego</c:v>
                </c:pt>
              </c:strCache>
            </c:strRef>
          </c:cat>
          <c:val>
            <c:numRef>
              <c:f>Jednostki_realizacja_MW_RWr!$AE$4:$AE$19</c:f>
              <c:numCache>
                <c:formatCode>0.00%</c:formatCode>
                <c:ptCount val="4"/>
                <c:pt idx="0">
                  <c:v>0.2857142857142857</c:v>
                </c:pt>
                <c:pt idx="1">
                  <c:v>0.14285714285714285</c:v>
                </c:pt>
                <c:pt idx="2">
                  <c:v>0.42857142857142855</c:v>
                </c:pt>
                <c:pt idx="3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0A-41F9-9D8C-EB8ECAF7D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472490317578909"/>
          <c:y val="0.28237818479934279"/>
          <c:w val="0.48553228807132481"/>
          <c:h val="0.5102679246855855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Harmonogram_GO_LW!$B$36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Harmonogram_GO_LW!$B$37</c:f>
              <c:numCache>
                <c:formatCode>0.00%</c:formatCode>
                <c:ptCount val="1"/>
                <c:pt idx="0">
                  <c:v>7.575757575757576E-3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04-4C84-98F1-B6E075C54538}"/>
            </c:ext>
          </c:extLst>
        </c:ser>
        <c:ser>
          <c:idx val="1"/>
          <c:order val="1"/>
          <c:tx>
            <c:strRef>
              <c:f>Harmonogram_GO_LW!$C$36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Harmonogram_GO_LW!$C$37</c:f>
              <c:numCache>
                <c:formatCode>0.00%</c:formatCode>
                <c:ptCount val="1"/>
                <c:pt idx="0">
                  <c:v>6.8181818181818177E-2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04-4C84-98F1-B6E075C54538}"/>
            </c:ext>
          </c:extLst>
        </c:ser>
        <c:ser>
          <c:idx val="2"/>
          <c:order val="2"/>
          <c:tx>
            <c:strRef>
              <c:f>Harmonogram_GO_LW!$D$36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Harmonogram_GO_LW!$D$37</c:f>
              <c:numCache>
                <c:formatCode>0.00%</c:formatCode>
                <c:ptCount val="1"/>
                <c:pt idx="0">
                  <c:v>1.893939393939394E-3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04-4C84-98F1-B6E075C54538}"/>
            </c:ext>
          </c:extLst>
        </c:ser>
        <c:ser>
          <c:idx val="3"/>
          <c:order val="3"/>
          <c:tx>
            <c:strRef>
              <c:f>Harmonogram_GO_LW!$E$36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Harmonogram_GO_LW!$E$37</c:f>
              <c:numCache>
                <c:formatCode>0.00%</c:formatCode>
                <c:ptCount val="1"/>
                <c:pt idx="0">
                  <c:v>0.59090909090909094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04-4C84-98F1-B6E075C54538}"/>
            </c:ext>
          </c:extLst>
        </c:ser>
        <c:ser>
          <c:idx val="4"/>
          <c:order val="4"/>
          <c:tx>
            <c:strRef>
              <c:f>Harmonogram_GO_LW!$F$36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Harmonogram_GO_LW!$F$37</c:f>
            </c:numRef>
          </c:val>
          <c:extLst>
            <c:ext xmlns:c16="http://schemas.microsoft.com/office/drawing/2014/chart" uri="{C3380CC4-5D6E-409C-BE32-E72D297353CC}">
              <c16:uniqueId val="{00000004-0304-4C84-98F1-B6E075C54538}"/>
            </c:ext>
          </c:extLst>
        </c:ser>
        <c:ser>
          <c:idx val="5"/>
          <c:order val="5"/>
          <c:tx>
            <c:strRef>
              <c:f>Harmonogram_GO_LW!$G$36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Harmonogram_GO_LW!$G$37</c:f>
              <c:numCache>
                <c:formatCode>0.00%</c:formatCode>
                <c:ptCount val="1"/>
                <c:pt idx="0">
                  <c:v>0.17613636363636365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04-4C84-98F1-B6E075C54538}"/>
            </c:ext>
          </c:extLst>
        </c:ser>
        <c:ser>
          <c:idx val="6"/>
          <c:order val="6"/>
          <c:tx>
            <c:strRef>
              <c:f>Harmonogram_GO_LW!$H$36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Harmonogram_GO_LW!$H$37</c:f>
              <c:numCache>
                <c:formatCode>0.00%</c:formatCode>
                <c:ptCount val="1"/>
                <c:pt idx="0">
                  <c:v>0.1553030303030303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04-4C84-98F1-B6E075C54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249597598645224E-2"/>
          <c:y val="6.1763518178993143E-2"/>
          <c:w val="0.42958801537169128"/>
          <c:h val="0.867258077376611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05-4ACF-BFA9-81B7FE03F2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05-4ACF-BFA9-81B7FE03F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05-4ACF-BFA9-81B7FE03F25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05-4ACF-BFA9-81B7FE03F25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705-4ACF-BFA9-81B7FE03F25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705-4ACF-BFA9-81B7FE03F25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705-4ACF-BFA9-81B7FE03F25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705-4ACF-BFA9-81B7FE03F25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705-4ACF-BFA9-81B7FE03F25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705-4ACF-BFA9-81B7FE03F25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E705-4ACF-BFA9-81B7FE03F25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E705-4ACF-BFA9-81B7FE03F25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E705-4ACF-BFA9-81B7FE03F25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E705-4ACF-BFA9-81B7FE03F258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E705-4ACF-BFA9-81B7FE03F258}"/>
              </c:ext>
            </c:extLst>
          </c:dPt>
          <c:dLbls>
            <c:dLbl>
              <c:idx val="0"/>
              <c:layout>
                <c:manualLayout>
                  <c:x val="7.3309638960210505E-2"/>
                  <c:y val="1.4092424881249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05-4ACF-BFA9-81B7FE03F258}"/>
                </c:ext>
              </c:extLst>
            </c:dLbl>
            <c:dLbl>
              <c:idx val="1"/>
              <c:layout>
                <c:manualLayout>
                  <c:x val="1.8170926755576473E-2"/>
                  <c:y val="1.9830766648975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05-4ACF-BFA9-81B7FE03F258}"/>
                </c:ext>
              </c:extLst>
            </c:dLbl>
            <c:dLbl>
              <c:idx val="2"/>
              <c:layout>
                <c:manualLayout>
                  <c:x val="8.441993085801805E-3"/>
                  <c:y val="2.539030611181887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05-4ACF-BFA9-81B7FE03F258}"/>
                </c:ext>
              </c:extLst>
            </c:dLbl>
            <c:dLbl>
              <c:idx val="3"/>
              <c:layout>
                <c:manualLayout>
                  <c:x val="3.7441040873417882E-2"/>
                  <c:y val="-1.48432992129346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05-4ACF-BFA9-81B7FE03F258}"/>
                </c:ext>
              </c:extLst>
            </c:dLbl>
            <c:dLbl>
              <c:idx val="4"/>
              <c:layout>
                <c:manualLayout>
                  <c:x val="1.8904638000179306E-2"/>
                  <c:y val="1.25543518717600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05-4ACF-BFA9-81B7FE03F258}"/>
                </c:ext>
              </c:extLst>
            </c:dLbl>
            <c:dLbl>
              <c:idx val="5"/>
              <c:layout>
                <c:manualLayout>
                  <c:x val="2.2217518840534304E-3"/>
                  <c:y val="1.30527576656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05-4ACF-BFA9-81B7FE03F258}"/>
                </c:ext>
              </c:extLst>
            </c:dLbl>
            <c:dLbl>
              <c:idx val="6"/>
              <c:layout>
                <c:manualLayout>
                  <c:x val="5.4354910379232797E-3"/>
                  <c:y val="1.59899456358472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705-4ACF-BFA9-81B7FE03F258}"/>
                </c:ext>
              </c:extLst>
            </c:dLbl>
            <c:dLbl>
              <c:idx val="7"/>
              <c:layout>
                <c:manualLayout>
                  <c:x val="-2.1138824813138764E-3"/>
                  <c:y val="1.989315348738084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705-4ACF-BFA9-81B7FE03F258}"/>
                </c:ext>
              </c:extLst>
            </c:dLbl>
            <c:dLbl>
              <c:idx val="8"/>
              <c:layout>
                <c:manualLayout>
                  <c:x val="-3.6179250218791266E-2"/>
                  <c:y val="2.523075574371783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705-4ACF-BFA9-81B7FE03F258}"/>
                </c:ext>
              </c:extLst>
            </c:dLbl>
            <c:dLbl>
              <c:idx val="9"/>
              <c:layout>
                <c:manualLayout>
                  <c:x val="-2.781763089353935E-2"/>
                  <c:y val="-6.97410041440999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705-4ACF-BFA9-81B7FE03F258}"/>
                </c:ext>
              </c:extLst>
            </c:dLbl>
            <c:dLbl>
              <c:idx val="10"/>
              <c:layout>
                <c:manualLayout>
                  <c:x val="-1.3082180799956555E-2"/>
                  <c:y val="4.3492833507086142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705-4ACF-BFA9-81B7FE03F258}"/>
                </c:ext>
              </c:extLst>
            </c:dLbl>
            <c:dLbl>
              <c:idx val="11"/>
              <c:layout>
                <c:manualLayout>
                  <c:x val="-2.7428451063424755E-2"/>
                  <c:y val="3.356241070460235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705-4ACF-BFA9-81B7FE03F258}"/>
                </c:ext>
              </c:extLst>
            </c:dLbl>
            <c:dLbl>
              <c:idx val="12"/>
              <c:layout>
                <c:manualLayout>
                  <c:x val="-1.531523999534808E-2"/>
                  <c:y val="-2.7679316550918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705-4ACF-BFA9-81B7FE03F258}"/>
                </c:ext>
              </c:extLst>
            </c:dLbl>
            <c:dLbl>
              <c:idx val="13"/>
              <c:layout>
                <c:manualLayout>
                  <c:x val="5.0917417679989061E-3"/>
                  <c:y val="-3.82957034033427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705-4ACF-BFA9-81B7FE03F258}"/>
                </c:ext>
              </c:extLst>
            </c:dLbl>
            <c:dLbl>
              <c:idx val="14"/>
              <c:layout>
                <c:manualLayout>
                  <c:x val="-1.160404668693537E-2"/>
                  <c:y val="-1.0801602017523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705-4ACF-BFA9-81B7FE03F25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Jednostki_realizacja_GO!$A$4:$A$21</c:f>
              <c:strCache>
                <c:ptCount val="15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właściciele nieruchomości, właściciele urządzeń melioracji wodnych, gminy, ZZ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  <c:pt idx="14">
                  <c:v>wojewódzkie ośrodki doradztwa rolniczego</c:v>
                </c:pt>
              </c:strCache>
            </c:strRef>
          </c:cat>
          <c:val>
            <c:numRef>
              <c:f>Jednostki_realizacja_GO!$U$4:$U$21</c:f>
              <c:numCache>
                <c:formatCode>0.00%</c:formatCode>
                <c:ptCount val="15"/>
                <c:pt idx="0">
                  <c:v>2.0715630885122412E-2</c:v>
                </c:pt>
                <c:pt idx="1">
                  <c:v>0.29566854990583802</c:v>
                </c:pt>
                <c:pt idx="2">
                  <c:v>9.9811676082862524E-2</c:v>
                </c:pt>
                <c:pt idx="3">
                  <c:v>2.6365348399246705E-2</c:v>
                </c:pt>
                <c:pt idx="4">
                  <c:v>3.766478342749529E-3</c:v>
                </c:pt>
                <c:pt idx="5">
                  <c:v>3.2015065913370999E-2</c:v>
                </c:pt>
                <c:pt idx="6">
                  <c:v>2.6365348399246705E-2</c:v>
                </c:pt>
                <c:pt idx="7">
                  <c:v>2.4482109227871938E-2</c:v>
                </c:pt>
                <c:pt idx="8">
                  <c:v>5.6497175141242938E-3</c:v>
                </c:pt>
                <c:pt idx="9">
                  <c:v>0.27306967984934089</c:v>
                </c:pt>
                <c:pt idx="10">
                  <c:v>4.8964218455743877E-2</c:v>
                </c:pt>
                <c:pt idx="11">
                  <c:v>3.766478342749529E-3</c:v>
                </c:pt>
                <c:pt idx="12">
                  <c:v>2.4482109227871938E-2</c:v>
                </c:pt>
                <c:pt idx="13">
                  <c:v>3.766478342749529E-3</c:v>
                </c:pt>
                <c:pt idx="14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705-4ACF-BFA9-81B7FE03F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A10-4203-BDB5-ED8B79C187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A10-4203-BDB5-ED8B79C187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A10-4203-BDB5-ED8B79C187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A10-4203-BDB5-ED8B79C1875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Gliwice_MW_GO_Cz!$C$81:$C$84</c:f>
              <c:strCache>
                <c:ptCount val="4"/>
                <c:pt idx="0">
                  <c:v>RWC (presje skumulowane)</c:v>
                </c:pt>
                <c:pt idx="1">
                  <c:v>RWP (presje fizykochemiczne i chemiczne)</c:v>
                </c:pt>
                <c:pt idx="2">
                  <c:v>RWH (presje hydrologiczne)</c:v>
                </c:pt>
                <c:pt idx="3">
                  <c:v>RWHM (presje hydromorfologiczne)</c:v>
                </c:pt>
              </c:strCache>
            </c:strRef>
          </c:cat>
          <c:val>
            <c:numRef>
              <c:f>Gliwice_MW_GO_Cz!$D$81:$D$84</c:f>
              <c:numCache>
                <c:formatCode>0%</c:formatCode>
                <c:ptCount val="4"/>
                <c:pt idx="0">
                  <c:v>0.22</c:v>
                </c:pt>
                <c:pt idx="1">
                  <c:v>0.56999999999999995</c:v>
                </c:pt>
                <c:pt idx="2">
                  <c:v>0.05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10-4203-BDB5-ED8B79C1875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Harmonogram_GO_RW!$K$4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Harmonogram_GO_RW!$K$5</c:f>
              <c:numCache>
                <c:formatCode>0.00%</c:formatCode>
                <c:ptCount val="1"/>
                <c:pt idx="0">
                  <c:v>5.7915057915057912E-3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E-4A6B-9B86-B205174FAD24}"/>
            </c:ext>
          </c:extLst>
        </c:ser>
        <c:ser>
          <c:idx val="1"/>
          <c:order val="1"/>
          <c:tx>
            <c:strRef>
              <c:f>Harmonogram_GO_RW!$L$4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Harmonogram_GO_RW!$L$5</c:f>
              <c:numCache>
                <c:formatCode>0.00%</c:formatCode>
                <c:ptCount val="1"/>
                <c:pt idx="0">
                  <c:v>6.9498069498069498E-2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E-4A6B-9B86-B205174FAD24}"/>
            </c:ext>
          </c:extLst>
        </c:ser>
        <c:ser>
          <c:idx val="2"/>
          <c:order val="2"/>
          <c:tx>
            <c:strRef>
              <c:f>Harmonogram_GO_RW!$M$4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Harmonogram_GO_RW!$M$5</c:f>
            </c:numRef>
          </c:val>
          <c:extLst>
            <c:ext xmlns:c16="http://schemas.microsoft.com/office/drawing/2014/chart" uri="{C3380CC4-5D6E-409C-BE32-E72D297353CC}">
              <c16:uniqueId val="{00000002-165E-4A6B-9B86-B205174FAD24}"/>
            </c:ext>
          </c:extLst>
        </c:ser>
        <c:ser>
          <c:idx val="3"/>
          <c:order val="3"/>
          <c:tx>
            <c:strRef>
              <c:f>Harmonogram_GO_RW!$N$4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Harmonogram_GO_RW!$N$5</c:f>
              <c:numCache>
                <c:formatCode>0.00%</c:formatCode>
                <c:ptCount val="1"/>
                <c:pt idx="0">
                  <c:v>0.59652509652509655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5E-4A6B-9B86-B205174FAD24}"/>
            </c:ext>
          </c:extLst>
        </c:ser>
        <c:ser>
          <c:idx val="4"/>
          <c:order val="4"/>
          <c:tx>
            <c:strRef>
              <c:f>Harmonogram_GO_RW!$O$4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Harmonogram_GO_RW!$O$5</c:f>
            </c:numRef>
          </c:val>
          <c:extLst>
            <c:ext xmlns:c16="http://schemas.microsoft.com/office/drawing/2014/chart" uri="{C3380CC4-5D6E-409C-BE32-E72D297353CC}">
              <c16:uniqueId val="{00000004-165E-4A6B-9B86-B205174FAD24}"/>
            </c:ext>
          </c:extLst>
        </c:ser>
        <c:ser>
          <c:idx val="5"/>
          <c:order val="5"/>
          <c:tx>
            <c:strRef>
              <c:f>Harmonogram_GO_RW!$P$4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Harmonogram_GO_RW!$P$5</c:f>
              <c:numCache>
                <c:formatCode>0.00%</c:formatCode>
                <c:ptCount val="1"/>
                <c:pt idx="0">
                  <c:v>0.17567567567567569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5E-4A6B-9B86-B205174FAD24}"/>
            </c:ext>
          </c:extLst>
        </c:ser>
        <c:ser>
          <c:idx val="6"/>
          <c:order val="6"/>
          <c:tx>
            <c:strRef>
              <c:f>Harmonogram_GO_RW!$Q$4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Harmonogram_GO_RW!$Q$5</c:f>
              <c:numCache>
                <c:formatCode>0.00%</c:formatCode>
                <c:ptCount val="1"/>
                <c:pt idx="0">
                  <c:v>0.15250965250965251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5E-4A6B-9B86-B205174FA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39956077242058E-2"/>
          <c:y val="6.1763518178993129E-2"/>
          <c:w val="0.43400090782811224"/>
          <c:h val="0.876166884164701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CE-4381-847D-6ED66C6ED7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CE-4381-847D-6ED66C6ED7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CE-4381-847D-6ED66C6ED7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7CE-4381-847D-6ED66C6ED71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7CE-4381-847D-6ED66C6ED71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7CE-4381-847D-6ED66C6ED71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7CE-4381-847D-6ED66C6ED71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7CE-4381-847D-6ED66C6ED71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7CE-4381-847D-6ED66C6ED71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7CE-4381-847D-6ED66C6ED71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B7CE-4381-847D-6ED66C6ED71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B7CE-4381-847D-6ED66C6ED71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B7CE-4381-847D-6ED66C6ED71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B7CE-4381-847D-6ED66C6ED713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B7CE-4381-847D-6ED66C6ED713}"/>
              </c:ext>
            </c:extLst>
          </c:dPt>
          <c:dLbls>
            <c:dLbl>
              <c:idx val="0"/>
              <c:layout>
                <c:manualLayout>
                  <c:x val="4.4133731258092473E-2"/>
                  <c:y val="5.10771589183820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CE-4381-847D-6ED66C6ED713}"/>
                </c:ext>
              </c:extLst>
            </c:dLbl>
            <c:dLbl>
              <c:idx val="6"/>
              <c:layout>
                <c:manualLayout>
                  <c:x val="7.1026720237559555E-3"/>
                  <c:y val="-1.6314106288845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7CE-4381-847D-6ED66C6ED713}"/>
                </c:ext>
              </c:extLst>
            </c:dLbl>
            <c:dLbl>
              <c:idx val="8"/>
              <c:layout>
                <c:manualLayout>
                  <c:x val="-8.1442130938279372E-2"/>
                  <c:y val="-1.8653778748731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7CE-4381-847D-6ED66C6ED713}"/>
                </c:ext>
              </c:extLst>
            </c:dLbl>
            <c:dLbl>
              <c:idx val="10"/>
              <c:layout>
                <c:manualLayout>
                  <c:x val="-2.0015247064644706E-2"/>
                  <c:y val="3.6444969879581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7CE-4381-847D-6ED66C6ED713}"/>
                </c:ext>
              </c:extLst>
            </c:dLbl>
            <c:dLbl>
              <c:idx val="11"/>
              <c:layout>
                <c:manualLayout>
                  <c:x val="-4.2622634107628017E-2"/>
                  <c:y val="2.49119232336770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7CE-4381-847D-6ED66C6ED713}"/>
                </c:ext>
              </c:extLst>
            </c:dLbl>
            <c:dLbl>
              <c:idx val="14"/>
              <c:layout>
                <c:manualLayout>
                  <c:x val="7.4757988754189496E-3"/>
                  <c:y val="5.70514374862480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7CE-4381-847D-6ED66C6ED713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Jednostki_realizacja_GO_RW!$A$4:$A$19</c:f>
              <c:strCache>
                <c:ptCount val="15"/>
                <c:pt idx="0">
                  <c:v>PGWWP: RZGW, ZZ; WIOŚ/GIOŚ</c:v>
                </c:pt>
                <c:pt idx="1">
                  <c:v>gmina, przedsiębiorstwo wodociągowo-kanalizacyjne</c:v>
                </c:pt>
                <c:pt idx="2">
                  <c:v>Inspekcja Ochrony Środowiska</c:v>
                </c:pt>
                <c:pt idx="3">
                  <c:v>IMGW</c:v>
                </c:pt>
                <c:pt idx="4">
                  <c:v>Oddziały Terenowe KOWR, ZZ, właściciele urządzeń wodnych</c:v>
                </c:pt>
                <c:pt idx="5">
                  <c:v>województwo, powiat i gmina</c:v>
                </c:pt>
                <c:pt idx="6">
                  <c:v>organy właściwe w sprawach pozwoleń wodnoprawnych</c:v>
                </c:pt>
                <c:pt idx="7">
                  <c:v>PGWWP: RZGW</c:v>
                </c:pt>
                <c:pt idx="8">
                  <c:v>Minister właściwy ds. gospodarki wodnej</c:v>
                </c:pt>
                <c:pt idx="9">
                  <c:v>sprawujący zarząd i sprawujący nadzór nad obszarami chronionymi</c:v>
                </c:pt>
                <c:pt idx="10">
                  <c:v>właściciel wód obowiązany do utrzymania wód</c:v>
                </c:pt>
                <c:pt idx="11">
                  <c:v>właściciele nieruchomości, właściciele urządzeń melioracji wodnych, gminy, ZZ</c:v>
                </c:pt>
                <c:pt idx="12">
                  <c:v>PGWWP: ZZ; właściciel urządzenia wodnego</c:v>
                </c:pt>
                <c:pt idx="13">
                  <c:v>wojewódzki inspektor ochrony roślin i nasiennictwa</c:v>
                </c:pt>
                <c:pt idx="14">
                  <c:v>wojewódzkie ośrodki doradztwa rolniczego</c:v>
                </c:pt>
              </c:strCache>
            </c:strRef>
          </c:cat>
          <c:val>
            <c:numRef>
              <c:f>Jednostki_realizacja_GO_RW!$W$4:$W$19</c:f>
              <c:numCache>
                <c:formatCode>0.00%</c:formatCode>
                <c:ptCount val="15"/>
                <c:pt idx="0">
                  <c:v>2.1113243761996161E-2</c:v>
                </c:pt>
                <c:pt idx="1">
                  <c:v>0.30134357005758156</c:v>
                </c:pt>
                <c:pt idx="2">
                  <c:v>9.9808061420345484E-2</c:v>
                </c:pt>
                <c:pt idx="3">
                  <c:v>2.6871401151631478E-2</c:v>
                </c:pt>
                <c:pt idx="4">
                  <c:v>1.9193857965451055E-3</c:v>
                </c:pt>
                <c:pt idx="5">
                  <c:v>2.8790786948176585E-2</c:v>
                </c:pt>
                <c:pt idx="6">
                  <c:v>2.6871401151631478E-2</c:v>
                </c:pt>
                <c:pt idx="7">
                  <c:v>2.3032629558541268E-2</c:v>
                </c:pt>
                <c:pt idx="8">
                  <c:v>5.7581573896353169E-3</c:v>
                </c:pt>
                <c:pt idx="9">
                  <c:v>0.27447216890595011</c:v>
                </c:pt>
                <c:pt idx="10">
                  <c:v>4.9904030710172742E-2</c:v>
                </c:pt>
                <c:pt idx="11">
                  <c:v>3.838771593090211E-3</c:v>
                </c:pt>
                <c:pt idx="12">
                  <c:v>2.4952015355086371E-2</c:v>
                </c:pt>
                <c:pt idx="13">
                  <c:v>3.838771593090211E-3</c:v>
                </c:pt>
                <c:pt idx="14">
                  <c:v>0.10748560460652591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7CE-4381-847D-6ED66C6ED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560147666269046"/>
          <c:y val="4.8969291840591685E-2"/>
          <c:w val="0.41791099230662582"/>
          <c:h val="0.9109701550296059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FE-485D-B001-C1794D1BD8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6FE-485D-B001-C1794D1BD8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Gliwice_MW_GO_Cz!$C$113:$C$114</c:f>
              <c:strCache>
                <c:ptCount val="2"/>
                <c:pt idx="0">
                  <c:v>RWrC (presje skumulowane)</c:v>
                </c:pt>
                <c:pt idx="1">
                  <c:v>RWrP (presje fizykochemiczne i chemiczne)</c:v>
                </c:pt>
              </c:strCache>
            </c:strRef>
          </c:cat>
          <c:val>
            <c:numRef>
              <c:f>Gliwice_MW_GO_Cz!$D$113:$D$114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FE-485D-B001-C1794D1BD82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Harmonogram_GO_RWr!$K$12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Harmonogram_GO_RWr!$K$13</c:f>
              <c:numCache>
                <c:formatCode>0.00%</c:formatCode>
                <c:ptCount val="1"/>
                <c:pt idx="0">
                  <c:v>9.5238095238095233E-2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8-4995-872B-2A13E81B6037}"/>
            </c:ext>
          </c:extLst>
        </c:ser>
        <c:ser>
          <c:idx val="1"/>
          <c:order val="1"/>
          <c:tx>
            <c:strRef>
              <c:f>Harmonogram_GO_RWr!$L$12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Harmonogram_GO_RWr!$L$13</c:f>
            </c:numRef>
          </c:val>
          <c:extLst>
            <c:ext xmlns:c16="http://schemas.microsoft.com/office/drawing/2014/chart" uri="{C3380CC4-5D6E-409C-BE32-E72D297353CC}">
              <c16:uniqueId val="{00000001-1848-4995-872B-2A13E81B6037}"/>
            </c:ext>
          </c:extLst>
        </c:ser>
        <c:ser>
          <c:idx val="2"/>
          <c:order val="2"/>
          <c:tx>
            <c:strRef>
              <c:f>Harmonogram_GO_RWr!$M$12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Harmonogram_GO_RWr!$M$13</c:f>
              <c:numCache>
                <c:formatCode>0.00%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48-4995-872B-2A13E81B6037}"/>
            </c:ext>
          </c:extLst>
        </c:ser>
        <c:ser>
          <c:idx val="3"/>
          <c:order val="3"/>
          <c:tx>
            <c:strRef>
              <c:f>Harmonogram_GO_RWr!$N$12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Harmonogram_GO_RWr!$N$13</c:f>
              <c:numCache>
                <c:formatCode>0.00%</c:formatCode>
                <c:ptCount val="1"/>
                <c:pt idx="0">
                  <c:v>0.2857142857142857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48-4995-872B-2A13E81B6037}"/>
            </c:ext>
          </c:extLst>
        </c:ser>
        <c:ser>
          <c:idx val="4"/>
          <c:order val="4"/>
          <c:tx>
            <c:strRef>
              <c:f>Harmonogram_GO_RWr!$O$12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Harmonogram_GO_RWr!$O$13</c:f>
            </c:numRef>
          </c:val>
          <c:extLst>
            <c:ext xmlns:c16="http://schemas.microsoft.com/office/drawing/2014/chart" uri="{C3380CC4-5D6E-409C-BE32-E72D297353CC}">
              <c16:uniqueId val="{00000004-1848-4995-872B-2A13E81B6037}"/>
            </c:ext>
          </c:extLst>
        </c:ser>
        <c:ser>
          <c:idx val="5"/>
          <c:order val="5"/>
          <c:tx>
            <c:strRef>
              <c:f>Harmonogram_GO_RWr!$P$12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Harmonogram_GO_RWr!$P$13</c:f>
              <c:numCache>
                <c:formatCode>0.00%</c:formatCode>
                <c:ptCount val="1"/>
                <c:pt idx="0">
                  <c:v>0.30952380952380953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48-4995-872B-2A13E81B6037}"/>
            </c:ext>
          </c:extLst>
        </c:ser>
        <c:ser>
          <c:idx val="6"/>
          <c:order val="6"/>
          <c:tx>
            <c:strRef>
              <c:f>Harmonogram_GO_RWr!$Q$12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Harmonogram_GO_RWr!$Q$13</c:f>
              <c:numCache>
                <c:formatCode>0.00%</c:formatCode>
                <c:ptCount val="1"/>
                <c:pt idx="0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48-4995-872B-2A13E81B6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39956077242058E-2"/>
          <c:y val="6.1763518178993129E-2"/>
          <c:w val="0.43400090782811224"/>
          <c:h val="0.876166884164701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D43-4051-8AEA-8230AA885A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D43-4051-8AEA-8230AA885A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D43-4051-8AEA-8230AA885A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D43-4051-8AEA-8230AA885A4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D43-4051-8AEA-8230AA885A45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Jednostki_realizacja_GO_RWr!$A$4:$A$19</c:f>
              <c:strCache>
                <c:ptCount val="5"/>
                <c:pt idx="0">
                  <c:v>Oddziały Terenowe KOWR, ZZ, właściciele urządzeń wodnych</c:v>
                </c:pt>
                <c:pt idx="1">
                  <c:v>województwo, powiat i gmina</c:v>
                </c:pt>
                <c:pt idx="2">
                  <c:v>PGWWP: RZGW</c:v>
                </c:pt>
                <c:pt idx="3">
                  <c:v>sprawujący zarząd i sprawujący nadzór nad obszarami chronionymi</c:v>
                </c:pt>
                <c:pt idx="4">
                  <c:v>wojewódzkie ośrodki doradztwa rolniczego</c:v>
                </c:pt>
              </c:strCache>
            </c:strRef>
          </c:cat>
          <c:val>
            <c:numRef>
              <c:f>Jednostki_realizacja_GO_RWr!$Y$4:$Y$19</c:f>
              <c:numCache>
                <c:formatCode>0.00%</c:formatCode>
                <c:ptCount val="5"/>
                <c:pt idx="0">
                  <c:v>0.125</c:v>
                </c:pt>
                <c:pt idx="1">
                  <c:v>0.25</c:v>
                </c:pt>
                <c:pt idx="2">
                  <c:v>0.125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43-4051-8AEA-8230AA885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898908310721263"/>
          <c:y val="0.2453597543464334"/>
          <c:w val="0.41950419849923315"/>
          <c:h val="0.574301051854236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EED-4199-90B9-EB33160FA0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EED-4199-90B9-EB33160FA02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Gliwice_MW_GO_Cz!$C$97:$C$98</c:f>
              <c:strCache>
                <c:ptCount val="2"/>
                <c:pt idx="0">
                  <c:v>LWC (presje skumulowane)</c:v>
                </c:pt>
                <c:pt idx="1">
                  <c:v>LWP (presje fizykochemiczne i chemiczne)</c:v>
                </c:pt>
              </c:strCache>
            </c:strRef>
          </c:cat>
          <c:val>
            <c:numRef>
              <c:f>Gliwice_MW_GO_Cz!$D$97:$D$98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ED-4199-90B9-EB33160FA02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Harmonogram_GO_LW!$K$18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Harmonogram_GO_LW!$K$19</c:f>
            </c:numRef>
          </c:val>
          <c:extLst>
            <c:ext xmlns:c16="http://schemas.microsoft.com/office/drawing/2014/chart" uri="{C3380CC4-5D6E-409C-BE32-E72D297353CC}">
              <c16:uniqueId val="{00000000-E6F1-4A06-964B-9183F5190BF9}"/>
            </c:ext>
          </c:extLst>
        </c:ser>
        <c:ser>
          <c:idx val="1"/>
          <c:order val="1"/>
          <c:tx>
            <c:strRef>
              <c:f>Harmonogram_GO_LW!$L$18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Harmonogram_GO_LW!$L$19</c:f>
            </c:numRef>
          </c:val>
          <c:extLst>
            <c:ext xmlns:c16="http://schemas.microsoft.com/office/drawing/2014/chart" uri="{C3380CC4-5D6E-409C-BE32-E72D297353CC}">
              <c16:uniqueId val="{00000001-E6F1-4A06-964B-9183F5190BF9}"/>
            </c:ext>
          </c:extLst>
        </c:ser>
        <c:ser>
          <c:idx val="2"/>
          <c:order val="2"/>
          <c:tx>
            <c:strRef>
              <c:f>Harmonogram_GO_LW!$M$18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Harmonogram_GO_LW!$M$19</c:f>
            </c:numRef>
          </c:val>
          <c:extLst>
            <c:ext xmlns:c16="http://schemas.microsoft.com/office/drawing/2014/chart" uri="{C3380CC4-5D6E-409C-BE32-E72D297353CC}">
              <c16:uniqueId val="{00000002-E6F1-4A06-964B-9183F5190BF9}"/>
            </c:ext>
          </c:extLst>
        </c:ser>
        <c:ser>
          <c:idx val="3"/>
          <c:order val="3"/>
          <c:tx>
            <c:strRef>
              <c:f>Harmonogram_GO_LW!$N$18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Harmonogram_GO_LW!$N$19</c:f>
              <c:numCache>
                <c:formatCode>0.00%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F1-4A06-964B-9183F5190BF9}"/>
            </c:ext>
          </c:extLst>
        </c:ser>
        <c:ser>
          <c:idx val="4"/>
          <c:order val="4"/>
          <c:tx>
            <c:strRef>
              <c:f>Harmonogram_GO_LW!$O$18</c:f>
              <c:strCache>
                <c:ptCount val="1"/>
                <c:pt idx="0">
                  <c:v>2033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Harmonogram_GO_LW!$O$19</c:f>
            </c:numRef>
          </c:val>
          <c:extLst>
            <c:ext xmlns:c16="http://schemas.microsoft.com/office/drawing/2014/chart" uri="{C3380CC4-5D6E-409C-BE32-E72D297353CC}">
              <c16:uniqueId val="{00000004-E6F1-4A06-964B-9183F5190BF9}"/>
            </c:ext>
          </c:extLst>
        </c:ser>
        <c:ser>
          <c:idx val="5"/>
          <c:order val="5"/>
          <c:tx>
            <c:strRef>
              <c:f>Harmonogram_GO_LW!$P$18</c:f>
              <c:strCache>
                <c:ptCount val="1"/>
                <c:pt idx="0">
                  <c:v>działania ciągłe w okresie obowiązywania PZO/PO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val>
            <c:numRef>
              <c:f>Harmonogram_GO_LW!$P$19</c:f>
            </c:numRef>
          </c:val>
          <c:extLst>
            <c:ext xmlns:c16="http://schemas.microsoft.com/office/drawing/2014/chart" uri="{C3380CC4-5D6E-409C-BE32-E72D297353CC}">
              <c16:uniqueId val="{00000005-E6F1-4A06-964B-9183F5190BF9}"/>
            </c:ext>
          </c:extLst>
        </c:ser>
        <c:ser>
          <c:idx val="6"/>
          <c:order val="6"/>
          <c:tx>
            <c:strRef>
              <c:f>Harmonogram_GO_LW!$Q$18</c:f>
              <c:strCache>
                <c:ptCount val="1"/>
                <c:pt idx="0">
                  <c:v>działania ciągłe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Harmonogram_GO_LW!$Q$19</c:f>
              <c:numCache>
                <c:formatCode>0.00%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F1-4A06-964B-9183F5190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8068072"/>
        <c:axId val="728067088"/>
      </c:barChart>
      <c:valAx>
        <c:axId val="728067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  <c:crossAx val="728068072"/>
        <c:crosses val="autoZero"/>
        <c:crossBetween val="between"/>
      </c:valAx>
      <c:catAx>
        <c:axId val="728068072"/>
        <c:scaling>
          <c:orientation val="minMax"/>
        </c:scaling>
        <c:delete val="1"/>
        <c:axPos val="l"/>
        <c:majorTickMark val="out"/>
        <c:minorTickMark val="none"/>
        <c:tickLblPos val="nextTo"/>
        <c:crossAx val="728067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39956077242058E-2"/>
          <c:y val="6.1763518178993129E-2"/>
          <c:w val="0.43400090782811224"/>
          <c:h val="0.87616688416470123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0F-467A-BF21-6ED19EB9A5C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0F-467A-BF21-6ED19EB9A5C3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Jednostki_realizacja_GO_LW!$A$4:$A$19</c:f>
              <c:strCache>
                <c:ptCount val="2"/>
                <c:pt idx="0">
                  <c:v>Inspekcja Ochrony Środowiska</c:v>
                </c:pt>
                <c:pt idx="1">
                  <c:v>wojewódzkie ośrodki doradztwa rolniczego</c:v>
                </c:pt>
              </c:strCache>
            </c:strRef>
          </c:cat>
          <c:val>
            <c:numRef>
              <c:f>Jednostki_realizacja_GO_LW!$Y$4:$Y$19</c:f>
              <c:numCache>
                <c:formatCode>0.00%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0F-467A-BF21-6ED19EB9A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898908310721263"/>
          <c:y val="0.2453597543464334"/>
          <c:w val="0.42551476620180467"/>
          <c:h val="0.3258069820042294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Harmonogram_Dunaj_Cz!$J$4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Harmonogram_Dunaj_Cz!$J$5</c:f>
              <c:numCache>
                <c:formatCode>0%</c:formatCode>
                <c:ptCount val="1"/>
                <c:pt idx="0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2-46DC-918F-538F01D15584}"/>
            </c:ext>
          </c:extLst>
        </c:ser>
        <c:ser>
          <c:idx val="1"/>
          <c:order val="1"/>
          <c:tx>
            <c:strRef>
              <c:f>Harmonogram_Dunaj_Cz!$K$4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Harmonogram_Dunaj_Cz!$K$5</c:f>
              <c:numCache>
                <c:formatCode>0%</c:formatCode>
                <c:ptCount val="1"/>
                <c:pt idx="0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22-46DC-918F-538F01D15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0710048"/>
        <c:axId val="670712016"/>
      </c:barChart>
      <c:valAx>
        <c:axId val="67071201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70710048"/>
        <c:crosses val="autoZero"/>
        <c:crossBetween val="between"/>
      </c:valAx>
      <c:catAx>
        <c:axId val="670710048"/>
        <c:scaling>
          <c:orientation val="minMax"/>
        </c:scaling>
        <c:delete val="1"/>
        <c:axPos val="l"/>
        <c:majorTickMark val="out"/>
        <c:minorTickMark val="none"/>
        <c:tickLblPos val="nextTo"/>
        <c:crossAx val="670712016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35374015748033"/>
          <c:y val="0.42187445319335082"/>
          <c:w val="0.11979593175853018"/>
          <c:h val="0.14699183435403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505163512801"/>
          <c:y val="0.10927718789432632"/>
          <c:w val="0.3633946114343598"/>
          <c:h val="0.80845897794026567"/>
        </c:manualLayout>
      </c:layout>
      <c:pieChart>
        <c:varyColors val="1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9F3-43C1-8A3F-AE29C0E5BB0D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9F3-43C1-8A3F-AE29C0E5BB0D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9F3-43C1-8A3F-AE29C0E5BB0D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Jednostki_Dunaj_Cz!$A$4:$A$10</c:f>
              <c:strCache>
                <c:ptCount val="3"/>
                <c:pt idx="0">
                  <c:v>gmina lub przedsiębiorstwo wodociągowo-kanalizacyjne</c:v>
                </c:pt>
                <c:pt idx="1">
                  <c:v>województwo, powiat i gmina</c:v>
                </c:pt>
                <c:pt idx="2">
                  <c:v>organy właściwe w sprawach pozwoleń wodnoprawnych</c:v>
                </c:pt>
              </c:strCache>
            </c:strRef>
          </c:cat>
          <c:val>
            <c:numRef>
              <c:f>Jednostki_Dunaj_Cz!$G$4:$G$10</c:f>
              <c:numCache>
                <c:formatCode>0.00%</c:formatCode>
                <c:ptCount val="3"/>
                <c:pt idx="0">
                  <c:v>0.33333333333333331</c:v>
                </c:pt>
                <c:pt idx="1">
                  <c:v>0.33333333333333331</c:v>
                </c:pt>
                <c:pt idx="2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F3-43C1-8A3F-AE29C0E5B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308135198220231"/>
          <c:y val="0.34860355417802563"/>
          <c:w val="0.39535117935798786"/>
          <c:h val="0.37764975655318744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D3-4B3C-B209-612435DF2B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D3-4B3C-B209-612435DF2B8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Gliwice_MW_GO_Cz!$C$132:$C$133</c:f>
              <c:strCache>
                <c:ptCount val="2"/>
                <c:pt idx="0">
                  <c:v>RWP (presje fizykochemiczne i chemiczne)</c:v>
                </c:pt>
                <c:pt idx="1">
                  <c:v>RWH (presje hydrologiczne)</c:v>
                </c:pt>
              </c:strCache>
            </c:strRef>
          </c:cat>
          <c:val>
            <c:numRef>
              <c:f>Gliwice_MW_GO_Cz!$D$132:$D$133</c:f>
              <c:numCache>
                <c:formatCode>0%</c:formatCode>
                <c:ptCount val="2"/>
                <c:pt idx="0">
                  <c:v>0.67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D3-4B3C-B209-612435DF2B8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pl-PL"/>
          </a:p>
        </c:txPr>
      </c:legendEntry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41386931896671E-2"/>
          <c:y val="0.1369190389662831"/>
          <c:w val="0.41538997099046832"/>
          <c:h val="0.71424519898813554"/>
        </c:manualLayout>
      </c:layout>
      <c:doughnutChart>
        <c:varyColors val="1"/>
        <c:ser>
          <c:idx val="0"/>
          <c:order val="0"/>
          <c:spPr>
            <a:solidFill>
              <a:srgbClr val="99FF66"/>
            </a:solidFill>
          </c:spPr>
          <c:dPt>
            <c:idx val="0"/>
            <c:bubble3D val="0"/>
            <c:spPr>
              <a:solidFill>
                <a:srgbClr val="99FF66">
                  <a:alpha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7101-45E3-B5B4-037420B8B541}"/>
              </c:ext>
            </c:extLst>
          </c:dPt>
          <c:dPt>
            <c:idx val="1"/>
            <c:bubble3D val="0"/>
            <c:spPr>
              <a:solidFill>
                <a:srgbClr val="FF0000">
                  <a:alpha val="6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7101-45E3-B5B4-037420B8B54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Rzeszów!$B$21:$B$22</c:f>
              <c:strCache>
                <c:ptCount val="2"/>
                <c:pt idx="0">
                  <c:v>dobry stan chemiczny</c:v>
                </c:pt>
                <c:pt idx="1">
                  <c:v>słaby stan chemiczny</c:v>
                </c:pt>
              </c:strCache>
            </c:strRef>
          </c:cat>
          <c:val>
            <c:numRef>
              <c:f>Rzeszów!$C$21:$C$22</c:f>
              <c:numCache>
                <c:formatCode>0.0%</c:formatCode>
                <c:ptCount val="2"/>
                <c:pt idx="0">
                  <c:v>0.91200000000000003</c:v>
                </c:pt>
                <c:pt idx="1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01-45E3-B5B4-037420B8B5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89565044578309"/>
          <c:y val="0.35047897823181023"/>
          <c:w val="0.37021662109468695"/>
          <c:h val="0.29904165325059273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930829691864926E-2"/>
          <c:y val="0.11779233203326221"/>
          <c:w val="0.46621018947973969"/>
          <c:h val="0.74634525947414465"/>
        </c:manualLayout>
      </c:layout>
      <c:doughnut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99FF66">
                  <a:alpha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9A39-4809-85A6-317C3F121412}"/>
              </c:ext>
            </c:extLst>
          </c:dPt>
          <c:dPt>
            <c:idx val="1"/>
            <c:bubble3D val="0"/>
            <c:spPr>
              <a:solidFill>
                <a:srgbClr val="FF0000">
                  <a:alpha val="6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9A39-4809-85A6-317C3F12141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39-4809-85A6-317C3F121412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39-4809-85A6-317C3F12141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Rzeszów!$B$3:$B$4</c:f>
              <c:strCache>
                <c:ptCount val="2"/>
                <c:pt idx="0">
                  <c:v>dobry stan ilościowy</c:v>
                </c:pt>
                <c:pt idx="1">
                  <c:v>słaby stan ilościowy</c:v>
                </c:pt>
              </c:strCache>
            </c:strRef>
          </c:cat>
          <c:val>
            <c:numRef>
              <c:f>Rzeszów!$C$3:$C$4</c:f>
              <c:numCache>
                <c:formatCode>0.0%</c:formatCode>
                <c:ptCount val="2"/>
                <c:pt idx="0">
                  <c:v>0.42199999999999999</c:v>
                </c:pt>
                <c:pt idx="1">
                  <c:v>0.57799999999999996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39-4809-85A6-317C3F121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592829590232611"/>
          <c:y val="0.33310724126289193"/>
          <c:w val="0.37296352467814875"/>
          <c:h val="0.33378508184402261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845113278144197E-2"/>
          <c:y val="0.1025572162725338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1B1-4106-8A96-7C13865581D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01B1-4106-8A96-7C13865581D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01B1-4106-8A96-7C13865581D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01B1-4106-8A96-7C13865581D2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01B1-4106-8A96-7C13865581D2}"/>
              </c:ext>
            </c:extLst>
          </c:dPt>
          <c:dLbls>
            <c:dLbl>
              <c:idx val="1"/>
              <c:layout>
                <c:manualLayout>
                  <c:x val="-0.12566398430965361"/>
                  <c:y val="5.68849206349205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B1-4106-8A96-7C13865581D2}"/>
                </c:ext>
              </c:extLst>
            </c:dLbl>
            <c:dLbl>
              <c:idx val="3"/>
              <c:layout>
                <c:manualLayout>
                  <c:x val="9.1702229529001186E-2"/>
                  <c:y val="1.85099206349205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B1-4106-8A96-7C13865581D2}"/>
                </c:ext>
              </c:extLst>
            </c:dLbl>
            <c:dLbl>
              <c:idx val="4"/>
              <c:layout>
                <c:manualLayout>
                  <c:x val="0.10514908713333911"/>
                  <c:y val="2.66464285714285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B1-4106-8A96-7C13865581D2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'Mała Wisła'!$B$22:$B$27</c:f>
              <c:strCache>
                <c:ptCount val="6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monitoring środowiska</c:v>
                </c:pt>
                <c:pt idx="4">
                  <c:v>naukowo badawcze</c:v>
                </c:pt>
                <c:pt idx="5">
                  <c:v>pozostałe</c:v>
                </c:pt>
              </c:strCache>
            </c:strRef>
          </c:cat>
          <c:val>
            <c:numRef>
              <c:f>'Mała Wisła'!$C$22:$C$27</c:f>
              <c:numCache>
                <c:formatCode>0%</c:formatCode>
                <c:ptCount val="6"/>
                <c:pt idx="0">
                  <c:v>0.21875</c:v>
                </c:pt>
                <c:pt idx="1">
                  <c:v>0.328125</c:v>
                </c:pt>
                <c:pt idx="2">
                  <c:v>0.203125</c:v>
                </c:pt>
                <c:pt idx="3">
                  <c:v>1.5625E-2</c:v>
                </c:pt>
                <c:pt idx="4">
                  <c:v>0.125</c:v>
                </c:pt>
                <c:pt idx="5">
                  <c:v>0.109375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1B1-4106-8A96-7C13865581D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24-4D5C-A6AC-8C35E20A008B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24-4D5C-A6AC-8C35E20A008B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'Mała Wisła'!$B$3:$B$6</c:f>
              <c:strCache>
                <c:ptCount val="4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inne</c:v>
                </c:pt>
              </c:strCache>
            </c:strRef>
          </c:cat>
          <c:val>
            <c:numRef>
              <c:f>'Mała Wisła'!$C$3:$C$6</c:f>
              <c:numCache>
                <c:formatCode>0%</c:formatCode>
                <c:ptCount val="4"/>
                <c:pt idx="0">
                  <c:v>0.34375</c:v>
                </c:pt>
                <c:pt idx="1">
                  <c:v>0.125</c:v>
                </c:pt>
                <c:pt idx="2">
                  <c:v>0.3125</c:v>
                </c:pt>
                <c:pt idx="3">
                  <c:v>0.21875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4-4D5C-A6AC-8C35E20A008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2.6213053178156757E-2"/>
                  <c:y val="0.121195501346526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B1-432F-819E-E375376951CD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'Mała Wisła'!$B$36:$B$39</c:f>
              <c:strCache>
                <c:ptCount val="4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ilościowe i chemiczne</c:v>
                </c:pt>
              </c:strCache>
            </c:strRef>
          </c:cat>
          <c:val>
            <c:numRef>
              <c:f>'Mała Wisła'!$C$36:$C$39</c:f>
              <c:numCache>
                <c:formatCode>0%</c:formatCode>
                <c:ptCount val="4"/>
                <c:pt idx="0">
                  <c:v>0.53125</c:v>
                </c:pt>
                <c:pt idx="1">
                  <c:v>0.109375</c:v>
                </c:pt>
                <c:pt idx="2">
                  <c:v>0.34375</c:v>
                </c:pt>
                <c:pt idx="3">
                  <c:v>1.5625E-2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B1-432F-819E-E375376951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19444444444449"/>
          <c:y val="7.4159523809523814E-2"/>
          <c:w val="0.37016666666666664"/>
          <c:h val="0.8516809523809524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Szczecin!$B$64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Szczecin!$C$64</c:f>
              <c:numCache>
                <c:formatCode>0%</c:formatCode>
                <c:ptCount val="1"/>
                <c:pt idx="0">
                  <c:v>0.3125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1-4DC8-82F4-C93EA3691F28}"/>
            </c:ext>
          </c:extLst>
        </c:ser>
        <c:ser>
          <c:idx val="1"/>
          <c:order val="1"/>
          <c:tx>
            <c:strRef>
              <c:f>Szczecin!$B$65</c:f>
              <c:strCache>
                <c:ptCount val="1"/>
                <c:pt idx="0">
                  <c:v>działania planowane do wdrożenia do 2022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Szczecin!$C$65</c:f>
              <c:numCache>
                <c:formatCode>0%</c:formatCode>
                <c:ptCount val="1"/>
                <c:pt idx="0">
                  <c:v>1.5625E-2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41-4DC8-82F4-C93EA3691F28}"/>
            </c:ext>
          </c:extLst>
        </c:ser>
        <c:ser>
          <c:idx val="2"/>
          <c:order val="2"/>
          <c:tx>
            <c:strRef>
              <c:f>Szczecin!$B$66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Szczecin!$C$66</c:f>
              <c:numCache>
                <c:formatCode>0%</c:formatCode>
                <c:ptCount val="1"/>
                <c:pt idx="0">
                  <c:v>0.21875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41-4DC8-82F4-C93EA3691F28}"/>
            </c:ext>
          </c:extLst>
        </c:ser>
        <c:ser>
          <c:idx val="3"/>
          <c:order val="3"/>
          <c:tx>
            <c:strRef>
              <c:f>Szczecin!$B$67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Szczecin!$C$67</c:f>
              <c:numCache>
                <c:formatCode>0%</c:formatCode>
                <c:ptCount val="1"/>
                <c:pt idx="0">
                  <c:v>0.453125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41-4DC8-82F4-C93EA3691F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954304"/>
        <c:axId val="209489856"/>
      </c:barChart>
      <c:catAx>
        <c:axId val="209954304"/>
        <c:scaling>
          <c:orientation val="minMax"/>
        </c:scaling>
        <c:delete val="1"/>
        <c:axPos val="l"/>
        <c:majorTickMark val="out"/>
        <c:minorTickMark val="none"/>
        <c:tickLblPos val="nextTo"/>
        <c:crossAx val="209489856"/>
        <c:crosses val="autoZero"/>
        <c:auto val="1"/>
        <c:lblAlgn val="ctr"/>
        <c:lblOffset val="100"/>
        <c:noMultiLvlLbl val="0"/>
      </c:catAx>
      <c:valAx>
        <c:axId val="20948985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09954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'Mała Wisła'!$B$51</c:f>
              <c:strCache>
                <c:ptCount val="1"/>
                <c:pt idx="0">
                  <c:v>CDR i 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Wisła'!$C$51</c:f>
              <c:numCache>
                <c:formatCode>0%</c:formatCode>
                <c:ptCount val="1"/>
                <c:pt idx="0">
                  <c:v>0.203125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31-4F3C-ACBA-E04FEC884FA1}"/>
            </c:ext>
          </c:extLst>
        </c:ser>
        <c:ser>
          <c:idx val="1"/>
          <c:order val="1"/>
          <c:tx>
            <c:strRef>
              <c:f>'Mała Wisła'!$B$52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Wisła'!$C$52</c:f>
              <c:numCache>
                <c:formatCode>0%</c:formatCode>
                <c:ptCount val="1"/>
                <c:pt idx="0">
                  <c:v>0.296875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31-4F3C-ACBA-E04FEC884FA1}"/>
            </c:ext>
          </c:extLst>
        </c:ser>
        <c:ser>
          <c:idx val="2"/>
          <c:order val="2"/>
          <c:tx>
            <c:strRef>
              <c:f>'Mała Wisła'!$B$53</c:f>
              <c:strCache>
                <c:ptCount val="1"/>
                <c:pt idx="0">
                  <c:v>PGW WP (RZGW Gliwice)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Wisła'!$C$53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31-4F3C-ACBA-E04FEC884FA1}"/>
            </c:ext>
          </c:extLst>
        </c:ser>
        <c:ser>
          <c:idx val="3"/>
          <c:order val="3"/>
          <c:tx>
            <c:strRef>
              <c:f>'Mała Wisła'!$B$54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Wisła'!$C$54</c:f>
              <c:numCache>
                <c:formatCode>0%</c:formatCode>
                <c:ptCount val="1"/>
                <c:pt idx="0">
                  <c:v>4.6875E-2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31-4F3C-ACBA-E04FEC884FA1}"/>
            </c:ext>
          </c:extLst>
        </c:ser>
        <c:ser>
          <c:idx val="4"/>
          <c:order val="4"/>
          <c:tx>
            <c:strRef>
              <c:f>'Mała Wisła'!$B$55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Wisła'!$C$55</c:f>
              <c:numCache>
                <c:formatCode>0%</c:formatCode>
                <c:ptCount val="1"/>
                <c:pt idx="0">
                  <c:v>0.109375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31-4F3C-ACBA-E04FEC884FA1}"/>
            </c:ext>
          </c:extLst>
        </c:ser>
        <c:ser>
          <c:idx val="5"/>
          <c:order val="5"/>
          <c:tx>
            <c:strRef>
              <c:f>'Mała Wisła'!$B$56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Wisła'!$C$56</c:f>
              <c:numCache>
                <c:formatCode>0%</c:formatCode>
                <c:ptCount val="1"/>
                <c:pt idx="0">
                  <c:v>0.109375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31-4F3C-ACBA-E04FEC884FA1}"/>
            </c:ext>
          </c:extLst>
        </c:ser>
        <c:ser>
          <c:idx val="6"/>
          <c:order val="6"/>
          <c:tx>
            <c:strRef>
              <c:f>'Mała Wisła'!$B$57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'Mała Wisła'!$C$57</c:f>
              <c:numCache>
                <c:formatCode>0%</c:formatCode>
                <c:ptCount val="1"/>
                <c:pt idx="0">
                  <c:v>0.109375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31-4F3C-ACBA-E04FEC884F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953792"/>
        <c:axId val="209491584"/>
      </c:barChart>
      <c:catAx>
        <c:axId val="209953792"/>
        <c:scaling>
          <c:orientation val="minMax"/>
        </c:scaling>
        <c:delete val="1"/>
        <c:axPos val="l"/>
        <c:majorTickMark val="none"/>
        <c:minorTickMark val="none"/>
        <c:tickLblPos val="nextTo"/>
        <c:crossAx val="209491584"/>
        <c:crosses val="autoZero"/>
        <c:auto val="1"/>
        <c:lblAlgn val="ctr"/>
        <c:lblOffset val="100"/>
        <c:noMultiLvlLbl val="0"/>
      </c:catAx>
      <c:valAx>
        <c:axId val="209491584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09953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8.1030183727034119E-2"/>
          <c:w val="0.34166666666666667"/>
          <c:h val="0.8934951881014873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918358528162657E-2"/>
          <c:y val="0.13040105492420284"/>
          <c:w val="0.46280207320235023"/>
          <c:h val="0.7391978901515943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DFD9-412D-A441-38E5148D51C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DFD9-412D-A441-38E5148D51C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'Górna Odra'!$D$28:$D$29</c:f>
              <c:strCache>
                <c:ptCount val="2"/>
                <c:pt idx="0">
                  <c:v>słaby stan chemiczny </c:v>
                </c:pt>
                <c:pt idx="1">
                  <c:v>dobry stan chemiczny</c:v>
                </c:pt>
              </c:strCache>
            </c:strRef>
          </c:cat>
          <c:val>
            <c:numRef>
              <c:f>'Górna Odra'!$E$28:$E$29</c:f>
              <c:numCache>
                <c:formatCode>0.00%</c:formatCode>
                <c:ptCount val="2"/>
                <c:pt idx="0">
                  <c:v>0.19866128278843295</c:v>
                </c:pt>
                <c:pt idx="1">
                  <c:v>0.80133871721156702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D9-412D-A441-38E5148D51C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4029093241764459"/>
          <c:y val="0.31379085923537436"/>
          <c:w val="0.43652065472879292"/>
          <c:h val="0.37241779547866022"/>
        </c:manualLayout>
      </c:layout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E6F1-43C1-9202-4F4A0D6CA706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E6F1-43C1-9202-4F4A0D6CA70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'Górna Odra'!$L$28:$L$29</c:f>
              <c:strCache>
                <c:ptCount val="2"/>
                <c:pt idx="0">
                  <c:v>słaby stan ilościowy</c:v>
                </c:pt>
                <c:pt idx="1">
                  <c:v>dobry stan ilościowy</c:v>
                </c:pt>
              </c:strCache>
            </c:strRef>
          </c:cat>
          <c:val>
            <c:numRef>
              <c:f>'Górna Odra'!$M$28:$M$29</c:f>
              <c:numCache>
                <c:formatCode>0.00%</c:formatCode>
                <c:ptCount val="2"/>
                <c:pt idx="0">
                  <c:v>8.6115534098523946E-2</c:v>
                </c:pt>
                <c:pt idx="1">
                  <c:v>0.91388446590147598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F1-43C1-9202-4F4A0D6CA70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498207885304655"/>
          <c:y val="0.31116844043643016"/>
          <c:w val="0.38351254480286739"/>
          <c:h val="0.3776631191271396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73842592592599E-2"/>
          <c:y val="5.2948412698412689E-2"/>
          <c:w val="0.53653136531365309"/>
          <c:h val="0.87484957882069792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6.3449574338263176E-2"/>
                  <c:y val="-0.15412896825396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25-4B99-84D8-639CEE1919FA}"/>
                </c:ext>
              </c:extLst>
            </c:dLbl>
            <c:dLbl>
              <c:idx val="2"/>
              <c:layout>
                <c:manualLayout>
                  <c:x val="-4.5321788650957429E-2"/>
                  <c:y val="-0.236919047619047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25-4B99-84D8-639CEE1919FA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'Górna odra'!$B$3:$B$7</c:f>
              <c:strCache>
                <c:ptCount val="5"/>
                <c:pt idx="0">
                  <c:v>gospodarka komunalna</c:v>
                </c:pt>
                <c:pt idx="1">
                  <c:v>przemysł</c:v>
                </c:pt>
                <c:pt idx="2">
                  <c:v>rolnictwo</c:v>
                </c:pt>
                <c:pt idx="3">
                  <c:v>leśnictwo</c:v>
                </c:pt>
                <c:pt idx="4">
                  <c:v>inne</c:v>
                </c:pt>
              </c:strCache>
            </c:strRef>
          </c:cat>
          <c:val>
            <c:numRef>
              <c:f>'Górna odra'!$C$3:$C$7</c:f>
              <c:numCache>
                <c:formatCode>0%</c:formatCode>
                <c:ptCount val="5"/>
                <c:pt idx="0">
                  <c:v>0.23809523809523808</c:v>
                </c:pt>
                <c:pt idx="1">
                  <c:v>0.10714285714285714</c:v>
                </c:pt>
                <c:pt idx="2">
                  <c:v>0.25</c:v>
                </c:pt>
                <c:pt idx="3">
                  <c:v>4.7619047619047616E-2</c:v>
                </c:pt>
                <c:pt idx="4">
                  <c:v>0.35714285714285715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25-4B99-84D8-639CEE1919F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37786622825998E-2"/>
          <c:y val="5.8124174372523117E-2"/>
          <c:w val="0.49010989010989009"/>
          <c:h val="0.88375165125495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B62-4775-B1EC-8D8B05E89E54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B62-4775-B1EC-8D8B05E89E5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9B62-4775-B1EC-8D8B05E89E54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9B62-4775-B1EC-8D8B05E89E54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9B62-4775-B1EC-8D8B05E89E54}"/>
              </c:ext>
            </c:extLst>
          </c:dPt>
          <c:dLbls>
            <c:dLbl>
              <c:idx val="1"/>
              <c:layout>
                <c:manualLayout>
                  <c:x val="-0.12566398430965361"/>
                  <c:y val="5.68849206349205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62-4775-B1EC-8D8B05E89E54}"/>
                </c:ext>
              </c:extLst>
            </c:dLbl>
            <c:dLbl>
              <c:idx val="3"/>
              <c:layout>
                <c:manualLayout>
                  <c:x val="9.1702229529001186E-2"/>
                  <c:y val="1.85099206349205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62-4775-B1EC-8D8B05E89E54}"/>
                </c:ext>
              </c:extLst>
            </c:dLbl>
            <c:dLbl>
              <c:idx val="4"/>
              <c:layout>
                <c:manualLayout>
                  <c:x val="0.10514908713333911"/>
                  <c:y val="2.66464285714285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B62-4775-B1EC-8D8B05E89E54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'Górna odra'!$B$23:$B$28</c:f>
              <c:strCache>
                <c:ptCount val="6"/>
                <c:pt idx="0">
                  <c:v>organizacyjno-prawne</c:v>
                </c:pt>
                <c:pt idx="1">
                  <c:v>administracyjne</c:v>
                </c:pt>
                <c:pt idx="2">
                  <c:v>edukacyjne</c:v>
                </c:pt>
                <c:pt idx="3">
                  <c:v>monitoring środowiska</c:v>
                </c:pt>
                <c:pt idx="4">
                  <c:v>naukowo badawcze</c:v>
                </c:pt>
                <c:pt idx="5">
                  <c:v>pozostałe</c:v>
                </c:pt>
              </c:strCache>
            </c:strRef>
          </c:cat>
          <c:val>
            <c:numRef>
              <c:f>'Górna odra'!$C$23:$C$28</c:f>
              <c:numCache>
                <c:formatCode>0%</c:formatCode>
                <c:ptCount val="6"/>
                <c:pt idx="0">
                  <c:v>0.16666666666666666</c:v>
                </c:pt>
                <c:pt idx="1">
                  <c:v>0.40476190476190477</c:v>
                </c:pt>
                <c:pt idx="2">
                  <c:v>0.13095238095238096</c:v>
                </c:pt>
                <c:pt idx="3">
                  <c:v>5.9523809523809521E-2</c:v>
                </c:pt>
                <c:pt idx="4">
                  <c:v>8.3333333333333329E-2</c:v>
                </c:pt>
                <c:pt idx="5">
                  <c:v>0.15476190476190477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B62-4775-B1EC-8D8B05E89E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2.6213053178156757E-2"/>
                  <c:y val="0.121195501346526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D5-42AB-97D1-4C259D3A7041}"/>
                </c:ext>
              </c:extLst>
            </c:dLbl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'Górna odra'!$B$37:$B$40</c:f>
              <c:strCache>
                <c:ptCount val="4"/>
                <c:pt idx="0">
                  <c:v>Presje ilościowe</c:v>
                </c:pt>
                <c:pt idx="1">
                  <c:v>Presje chemiczne</c:v>
                </c:pt>
                <c:pt idx="2">
                  <c:v>Presje chemiczne A (rolnictwo i gospodarka komunalna)</c:v>
                </c:pt>
                <c:pt idx="3">
                  <c:v>Presje chemiczna B (przemysł)</c:v>
                </c:pt>
              </c:strCache>
            </c:strRef>
          </c:cat>
          <c:val>
            <c:numRef>
              <c:f>'Górna odra'!$C$37:$C$40</c:f>
              <c:numCache>
                <c:formatCode>0%</c:formatCode>
                <c:ptCount val="4"/>
                <c:pt idx="0">
                  <c:v>0.38095238095238093</c:v>
                </c:pt>
                <c:pt idx="1">
                  <c:v>0.30952380952380953</c:v>
                </c:pt>
                <c:pt idx="2">
                  <c:v>0.25</c:v>
                </c:pt>
                <c:pt idx="3">
                  <c:v>5.9523809523809521E-2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D5-42AB-97D1-4C259D3A704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19444444444449"/>
          <c:y val="7.4159523809523814E-2"/>
          <c:w val="0.37016666666666664"/>
          <c:h val="0.8516809523809524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2777777777778E-2"/>
          <c:y val="5.0925925925925923E-2"/>
          <c:w val="0.56456955380577423"/>
          <c:h val="0.83309419655876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'Górna odra'!$B$52</c:f>
              <c:strCache>
                <c:ptCount val="1"/>
                <c:pt idx="0">
                  <c:v>CDR i ODR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odra'!$C$52</c:f>
              <c:numCache>
                <c:formatCode>0%</c:formatCode>
                <c:ptCount val="1"/>
                <c:pt idx="0">
                  <c:v>0.13095238095238096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8-44E7-8BE9-E060769F2927}"/>
            </c:ext>
          </c:extLst>
        </c:ser>
        <c:ser>
          <c:idx val="1"/>
          <c:order val="1"/>
          <c:tx>
            <c:strRef>
              <c:f>'Górna odra'!$B$53</c:f>
              <c:strCache>
                <c:ptCount val="1"/>
                <c:pt idx="0">
                  <c:v>PSH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odra'!$C$53</c:f>
              <c:numCache>
                <c:formatCode>0%</c:formatCode>
                <c:ptCount val="1"/>
                <c:pt idx="0">
                  <c:v>0.23809523809523808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8-44E7-8BE9-E060769F2927}"/>
            </c:ext>
          </c:extLst>
        </c:ser>
        <c:ser>
          <c:idx val="2"/>
          <c:order val="2"/>
          <c:tx>
            <c:strRef>
              <c:f>'Górna odra'!$B$54</c:f>
              <c:strCache>
                <c:ptCount val="1"/>
                <c:pt idx="0">
                  <c:v>PGW WP (RZGW Gliwice)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odra'!$C$54</c:f>
              <c:numCache>
                <c:formatCode>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58-44E7-8BE9-E060769F2927}"/>
            </c:ext>
          </c:extLst>
        </c:ser>
        <c:ser>
          <c:idx val="3"/>
          <c:order val="3"/>
          <c:tx>
            <c:strRef>
              <c:f>'Górna odra'!$B$55</c:f>
              <c:strCache>
                <c:ptCount val="1"/>
                <c:pt idx="0">
                  <c:v>GIOŚ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odra'!$C$55</c:f>
              <c:numCache>
                <c:formatCode>0%</c:formatCode>
                <c:ptCount val="1"/>
                <c:pt idx="0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58-44E7-8BE9-E060769F2927}"/>
            </c:ext>
          </c:extLst>
        </c:ser>
        <c:ser>
          <c:idx val="4"/>
          <c:order val="4"/>
          <c:tx>
            <c:strRef>
              <c:f>'Górna odra'!$B$56</c:f>
              <c:strCache>
                <c:ptCount val="1"/>
                <c:pt idx="0">
                  <c:v>PGL LP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odra'!$C$56</c:f>
              <c:numCache>
                <c:formatCode>0%</c:formatCode>
                <c:ptCount val="1"/>
                <c:pt idx="0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58-44E7-8BE9-E060769F2927}"/>
            </c:ext>
          </c:extLst>
        </c:ser>
        <c:ser>
          <c:idx val="5"/>
          <c:order val="5"/>
          <c:tx>
            <c:strRef>
              <c:f>'Górna odra'!$B$57</c:f>
              <c:strCache>
                <c:ptCount val="1"/>
                <c:pt idx="0">
                  <c:v>Wojewoda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odra'!$C$57</c:f>
              <c:numCache>
                <c:formatCode>0%</c:formatCode>
                <c:ptCount val="1"/>
                <c:pt idx="0">
                  <c:v>0.10714285714285714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58-44E7-8BE9-E060769F2927}"/>
            </c:ext>
          </c:extLst>
        </c:ser>
        <c:ser>
          <c:idx val="6"/>
          <c:order val="6"/>
          <c:tx>
            <c:strRef>
              <c:f>'Górna odra'!$B$58</c:f>
              <c:strCache>
                <c:ptCount val="1"/>
                <c:pt idx="0">
                  <c:v>organ administracji geologicznej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 algn="ctr">
                  <a:defRPr lang="pl-PL" sz="1000" b="0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odra'!$C$58</c:f>
              <c:numCache>
                <c:formatCode>0%</c:formatCode>
                <c:ptCount val="1"/>
                <c:pt idx="0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58-44E7-8BE9-E060769F2927}"/>
            </c:ext>
          </c:extLst>
        </c:ser>
        <c:ser>
          <c:idx val="7"/>
          <c:order val="7"/>
          <c:tx>
            <c:strRef>
              <c:f>'Górna odra'!$B$59</c:f>
              <c:strCache>
                <c:ptCount val="1"/>
                <c:pt idx="0">
                  <c:v>organ zarządzający siecią urządzeń melioracji wodnych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odra'!$C$59</c:f>
              <c:numCache>
                <c:formatCode>0%</c:formatCode>
                <c:ptCount val="1"/>
                <c:pt idx="0">
                  <c:v>3.5714285714285712E-2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58-44E7-8BE9-E060769F2927}"/>
            </c:ext>
          </c:extLst>
        </c:ser>
        <c:ser>
          <c:idx val="8"/>
          <c:order val="8"/>
          <c:tx>
            <c:strRef>
              <c:f>'Górna odra'!$B$60</c:f>
              <c:strCache>
                <c:ptCount val="1"/>
                <c:pt idx="0">
                  <c:v>gmina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odra'!$C$60</c:f>
              <c:numCache>
                <c:formatCode>0%</c:formatCode>
                <c:ptCount val="1"/>
                <c:pt idx="0">
                  <c:v>5.9523809523809521E-2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58-44E7-8BE9-E060769F2927}"/>
            </c:ext>
          </c:extLst>
        </c:ser>
        <c:ser>
          <c:idx val="9"/>
          <c:order val="9"/>
          <c:tx>
            <c:strRef>
              <c:f>'Górna odra'!$B$61</c:f>
              <c:strCache>
                <c:ptCount val="1"/>
                <c:pt idx="0">
                  <c:v>właściciel gruntu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odra'!$C$61</c:f>
              <c:numCache>
                <c:formatCode>0%</c:formatCode>
                <c:ptCount val="1"/>
                <c:pt idx="0">
                  <c:v>1.1904761904761904E-2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958-44E7-8BE9-E060769F2927}"/>
            </c:ext>
          </c:extLst>
        </c:ser>
        <c:ser>
          <c:idx val="10"/>
          <c:order val="10"/>
          <c:tx>
            <c:strRef>
              <c:f>'Górna odra'!$B$62</c:f>
              <c:strCache>
                <c:ptCount val="1"/>
                <c:pt idx="0">
                  <c:v>podmiot prowadzący działalność gospodarczą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odra'!$C$62</c:f>
              <c:numCache>
                <c:formatCode>0%</c:formatCode>
                <c:ptCount val="1"/>
                <c:pt idx="0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58-44E7-8BE9-E060769F2927}"/>
            </c:ext>
          </c:extLst>
        </c:ser>
        <c:ser>
          <c:idx val="11"/>
          <c:order val="11"/>
          <c:tx>
            <c:strRef>
              <c:f>'Górna odra'!$B$63</c:f>
              <c:strCache>
                <c:ptCount val="1"/>
                <c:pt idx="0">
                  <c:v>podmiot prowadzący działalność rolniczą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odra'!$C$63</c:f>
              <c:numCache>
                <c:formatCode>0%</c:formatCode>
                <c:ptCount val="1"/>
                <c:pt idx="0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958-44E7-8BE9-E060769F292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687488"/>
        <c:axId val="210041600"/>
      </c:barChart>
      <c:catAx>
        <c:axId val="210687488"/>
        <c:scaling>
          <c:orientation val="minMax"/>
        </c:scaling>
        <c:delete val="1"/>
        <c:axPos val="l"/>
        <c:majorTickMark val="none"/>
        <c:minorTickMark val="none"/>
        <c:tickLblPos val="nextTo"/>
        <c:crossAx val="210041600"/>
        <c:crosses val="autoZero"/>
        <c:auto val="1"/>
        <c:lblAlgn val="ctr"/>
        <c:lblOffset val="100"/>
        <c:noMultiLvlLbl val="0"/>
      </c:catAx>
      <c:valAx>
        <c:axId val="210041600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210687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6666666666672"/>
          <c:y val="8.1030183727034119E-2"/>
          <c:w val="0.34026167918386652"/>
          <c:h val="0.8080132170978627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'Górna odra'!$B$71</c:f>
              <c:strCache>
                <c:ptCount val="1"/>
                <c:pt idx="0">
                  <c:v>działania ciągłe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odra'!$C$71</c:f>
              <c:numCache>
                <c:formatCode>0%</c:formatCode>
                <c:ptCount val="1"/>
                <c:pt idx="0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0-4F63-8765-D748E50FAE3D}"/>
            </c:ext>
          </c:extLst>
        </c:ser>
        <c:ser>
          <c:idx val="1"/>
          <c:order val="1"/>
          <c:tx>
            <c:strRef>
              <c:f>'Górna odra'!$B$72</c:f>
              <c:strCache>
                <c:ptCount val="1"/>
                <c:pt idx="0">
                  <c:v>działania planowane do wdrożenia do 2022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odra'!$C$72</c:f>
              <c:numCache>
                <c:formatCode>0%</c:formatCode>
                <c:ptCount val="1"/>
                <c:pt idx="0">
                  <c:v>2.3809523809523808E-2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70-4F63-8765-D748E50FAE3D}"/>
            </c:ext>
          </c:extLst>
        </c:ser>
        <c:ser>
          <c:idx val="2"/>
          <c:order val="2"/>
          <c:tx>
            <c:strRef>
              <c:f>'Górna odra'!$B$73</c:f>
              <c:strCache>
                <c:ptCount val="1"/>
                <c:pt idx="0">
                  <c:v>działania planowane do wdrożenia do 2024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odra'!$C$73</c:f>
              <c:numCache>
                <c:formatCode>0%</c:formatCode>
                <c:ptCount val="1"/>
                <c:pt idx="0">
                  <c:v>0.22619047619047619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70-4F63-8765-D748E50FAE3D}"/>
            </c:ext>
          </c:extLst>
        </c:ser>
        <c:ser>
          <c:idx val="3"/>
          <c:order val="3"/>
          <c:tx>
            <c:strRef>
              <c:f>'Górna odra'!$B$74</c:f>
              <c:strCache>
                <c:ptCount val="1"/>
                <c:pt idx="0">
                  <c:v>działania planowane do wdrożenia do 2027</c:v>
                </c:pt>
              </c:strCache>
            </c:strRef>
          </c:tx>
          <c:invertIfNegative val="0"/>
          <c:dLbls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'Górna odra'!$C$74</c:f>
              <c:numCache>
                <c:formatCode>0%</c:formatCode>
                <c:ptCount val="1"/>
                <c:pt idx="0">
                  <c:v>0.6071428571428571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70-4F63-8765-D748E50FAE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685952"/>
        <c:axId val="207848000"/>
      </c:barChart>
      <c:catAx>
        <c:axId val="210685952"/>
        <c:scaling>
          <c:orientation val="minMax"/>
        </c:scaling>
        <c:delete val="1"/>
        <c:axPos val="l"/>
        <c:majorTickMark val="out"/>
        <c:minorTickMark val="none"/>
        <c:tickLblPos val="nextTo"/>
        <c:crossAx val="207848000"/>
        <c:crosses val="autoZero"/>
        <c:auto val="1"/>
        <c:lblAlgn val="ctr"/>
        <c:lblOffset val="100"/>
        <c:noMultiLvlLbl val="0"/>
      </c:catAx>
      <c:valAx>
        <c:axId val="20784800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10685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2777777777783"/>
          <c:y val="0.22068678915135609"/>
          <c:w val="0.31380555555555556"/>
          <c:h val="0.623441236512102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8 </a:t>
          </a:r>
          <a:r>
            <a:rPr lang="pl-PL" sz="1300" b="1" dirty="0" err="1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</a:t>
          </a: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162)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- 4 działania podstawowe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- 60 działań uzupełniających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A357803-B7FE-452B-A7EE-93167DF4D53E}" type="presOf" srcId="{E4D1C037-4F43-4DC7-B76D-2BCEB0B3A13C}" destId="{E13A219E-83F7-40CD-B8DC-9B8FEAF0BA00}" srcOrd="0" destOrd="1" presId="urn:microsoft.com/office/officeart/2005/8/layout/vList6"/>
    <dgm:cxn modelId="{FD1F3F19-29C8-476F-8BD4-702C51449CB0}" type="presOf" srcId="{BCEDC948-4574-4752-9EE2-CB9150FAF367}" destId="{E13A219E-83F7-40CD-B8DC-9B8FEAF0BA00}" srcOrd="0" destOrd="2" presId="urn:microsoft.com/office/officeart/2005/8/layout/vList6"/>
    <dgm:cxn modelId="{7BBDD127-58B2-4EC5-9341-D8D4F127C056}" type="presOf" srcId="{FD7E9940-CD8C-4BF0-8288-1DBAD6DB5626}" destId="{E13A219E-83F7-40CD-B8DC-9B8FEAF0BA00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DA235D94-460C-4BFA-9B0A-E486E8810462}" type="presOf" srcId="{C3E519F6-1D26-4952-BC49-0B6C523F0B34}" destId="{5EF44709-6539-45FC-873B-4EB588565682}" srcOrd="0" destOrd="0" presId="urn:microsoft.com/office/officeart/2005/8/layout/vList6"/>
    <dgm:cxn modelId="{6E7B4F95-6E01-4271-B9DD-A644EAD871D7}" type="presOf" srcId="{BBCC4915-611E-47DE-9BE8-77C1361A62EA}" destId="{402B96BA-08EE-46DA-9BD6-5A81EAD9D8AD}" srcOrd="0" destOrd="1" presId="urn:microsoft.com/office/officeart/2005/8/layout/vList6"/>
    <dgm:cxn modelId="{6E522AAA-8452-4072-8461-BD6F52D242BC}" type="presOf" srcId="{750343E6-678D-4274-98D4-3B5CBEBC7304}" destId="{402B96BA-08EE-46DA-9BD6-5A81EAD9D8AD}" srcOrd="0" destOrd="0" presId="urn:microsoft.com/office/officeart/2005/8/layout/vList6"/>
    <dgm:cxn modelId="{E7BD95B6-80A1-4093-9C0E-678E0334C76E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9F00CFE8-9AE7-4465-8023-CF074153343E}" type="presOf" srcId="{20B328CA-872C-467E-A731-293305AA11DB}" destId="{0EF507C0-1134-4D53-A077-5469B0E333D8}" srcOrd="0" destOrd="0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3366B0F5-4D99-40AB-BC12-BA59CCC43C3B}" type="presParOf" srcId="{A979D2E4-E472-47E4-8E98-9283F11475CA}" destId="{7C4A6C80-ACAB-44BA-A548-1D2BF24362E5}" srcOrd="0" destOrd="0" presId="urn:microsoft.com/office/officeart/2005/8/layout/vList6"/>
    <dgm:cxn modelId="{3B4484EC-B0D7-424D-9C6D-E07E541006FE}" type="presParOf" srcId="{7C4A6C80-ACAB-44BA-A548-1D2BF24362E5}" destId="{0EF507C0-1134-4D53-A077-5469B0E333D8}" srcOrd="0" destOrd="0" presId="urn:microsoft.com/office/officeart/2005/8/layout/vList6"/>
    <dgm:cxn modelId="{FAAF479B-9358-41EF-9D39-8A5DD8AFE950}" type="presParOf" srcId="{7C4A6C80-ACAB-44BA-A548-1D2BF24362E5}" destId="{E13A219E-83F7-40CD-B8DC-9B8FEAF0BA00}" srcOrd="1" destOrd="0" presId="urn:microsoft.com/office/officeart/2005/8/layout/vList6"/>
    <dgm:cxn modelId="{68CD36DD-F40D-47F3-B534-5CAC8DCD8BFF}" type="presParOf" srcId="{A979D2E4-E472-47E4-8E98-9283F11475CA}" destId="{602FDB67-F815-4442-A7BE-865AA87AE13B}" srcOrd="1" destOrd="0" presId="urn:microsoft.com/office/officeart/2005/8/layout/vList6"/>
    <dgm:cxn modelId="{5BBE43D3-7C2F-447C-BEC0-63790E926547}" type="presParOf" srcId="{A979D2E4-E472-47E4-8E98-9283F11475CA}" destId="{F023FDBC-479C-4403-9639-42934CFDB6AC}" srcOrd="2" destOrd="0" presId="urn:microsoft.com/office/officeart/2005/8/layout/vList6"/>
    <dgm:cxn modelId="{27D0648D-AD9B-4D07-9585-67C6C8425238}" type="presParOf" srcId="{F023FDBC-479C-4403-9639-42934CFDB6AC}" destId="{5EF44709-6539-45FC-873B-4EB588565682}" srcOrd="0" destOrd="0" presId="urn:microsoft.com/office/officeart/2005/8/layout/vList6"/>
    <dgm:cxn modelId="{639E3120-361E-4BE5-BEE0-6C2601505DD4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4"/>
        </a:solidFill>
      </dgm:spPr>
      <dgm:t>
        <a:bodyPr/>
        <a:lstStyle/>
        <a:p>
          <a:r>
            <a:rPr lang="pl-PL" sz="1300" b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11 jcwpd 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C3E519F6-1D26-4952-BC49-0B6C523F0B34}">
      <dgm:prSet phldrT="[Tekst]" custT="1"/>
      <dgm:spPr>
        <a:solidFill>
          <a:srgbClr val="2F558D"/>
        </a:solidFill>
      </dgm:spPr>
      <dgm:t>
        <a:bodyPr/>
        <a:lstStyle/>
        <a:p>
          <a:r>
            <a:rPr lang="pl-PL" sz="13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jcwpd </a:t>
          </a: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140 i 170)</a:t>
          </a:r>
        </a:p>
      </dgm:t>
    </dgm:pt>
    <dgm:pt modelId="{81F6CDE1-C408-4E9F-9DDE-4BC0A4FF74CB}" type="par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7F60DDF-690A-41C4-A770-7ED614A9BC41}" type="sibTrans" cxnId="{63F0C929-7ACD-4E3A-AC86-CA68CF007EFF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BBCC4915-611E-47DE-9BE8-77C1361A62EA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A204AF12-ED7F-4C3B-B6C2-F5A06212FA3E}" type="par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806935F7-F508-4914-ADDA-B803CFD7CA11}" type="sibTrans" cxnId="{C07612C3-2348-4C76-BB4B-44CB4F97518D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750343E6-678D-4274-98D4-3B5CBEBC7304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600" dirty="0">
            <a:solidFill>
              <a:schemeClr val="bg1"/>
            </a:solidFill>
          </a:endParaRPr>
        </a:p>
      </dgm:t>
    </dgm:pt>
    <dgm:pt modelId="{49F2932A-478B-4077-B3E1-914F34CF7CF1}" type="par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CDEB8EF9-151A-4234-9631-4AA19B8F956F}" type="sibTrans" cxnId="{BF8047F5-126C-45F7-A422-32570E6ABAED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4D1C037-4F43-4DC7-B76D-2BCEB0B3A13C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F7A8216B-4C99-4A97-96AE-106298C116F4}" type="sib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ED94EAE7-B998-414A-9CA2-4D165B981C6A}" type="parTrans" cxnId="{360CC43A-E1F2-42EA-9738-BD1B8C464BAC}">
      <dgm:prSet/>
      <dgm:spPr/>
      <dgm:t>
        <a:bodyPr/>
        <a:lstStyle/>
        <a:p>
          <a:endParaRPr lang="pl-PL" sz="1400">
            <a:solidFill>
              <a:srgbClr val="2F558D"/>
            </a:solidFill>
          </a:endParaRPr>
        </a:p>
      </dgm:t>
    </dgm:pt>
    <dgm:pt modelId="{BCEDC948-4574-4752-9EE2-CB9150FAF367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ct val="0"/>
            </a:spcBef>
          </a:pP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- 20 działania podstawowe</a:t>
          </a:r>
          <a:b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- 64 działania uzupełniające</a:t>
          </a:r>
        </a:p>
      </dgm:t>
    </dgm:pt>
    <dgm:pt modelId="{B4BEDBB3-AEAA-4C52-A73C-370E4054107E}" type="sib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2D6032B2-B007-41B7-B9CF-49A9D6DA7811}" type="parTrans" cxnId="{38F3D8CF-C697-40D6-906B-E55B2F2D2384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>
            <a:spcBef>
              <a:spcPts val="1200"/>
            </a:spcBef>
          </a:pPr>
          <a:endParaRPr lang="pl-PL" sz="1400" i="1" dirty="0">
            <a:solidFill>
              <a:srgbClr val="2F558D"/>
            </a:solidFill>
          </a:endParaRP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2" custScaleX="92243" custScaleY="92302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2" custScaleX="97474">
        <dgm:presLayoutVars>
          <dgm:bulletEnabled val="1"/>
        </dgm:presLayoutVars>
      </dgm:prSet>
      <dgm:spPr/>
    </dgm:pt>
    <dgm:pt modelId="{602FDB67-F815-4442-A7BE-865AA87AE13B}" type="pres">
      <dgm:prSet presAssocID="{48D98B92-CC2E-45B6-A271-FC8D63F91D97}" presName="spacing" presStyleCnt="0"/>
      <dgm:spPr/>
    </dgm:pt>
    <dgm:pt modelId="{F023FDBC-479C-4403-9639-42934CFDB6AC}" type="pres">
      <dgm:prSet presAssocID="{C3E519F6-1D26-4952-BC49-0B6C523F0B34}" presName="linNode" presStyleCnt="0"/>
      <dgm:spPr/>
    </dgm:pt>
    <dgm:pt modelId="{5EF44709-6539-45FC-873B-4EB588565682}" type="pres">
      <dgm:prSet presAssocID="{C3E519F6-1D26-4952-BC49-0B6C523F0B34}" presName="parentShp" presStyleLbl="node1" presStyleIdx="1" presStyleCnt="2" custScaleX="92243" custScaleY="92302">
        <dgm:presLayoutVars>
          <dgm:bulletEnabled val="1"/>
        </dgm:presLayoutVars>
      </dgm:prSet>
      <dgm:spPr/>
    </dgm:pt>
    <dgm:pt modelId="{402B96BA-08EE-46DA-9BD6-5A81EAD9D8AD}" type="pres">
      <dgm:prSet presAssocID="{C3E519F6-1D26-4952-BC49-0B6C523F0B34}" presName="childShp" presStyleLbl="bgAccFollowNode1" presStyleIdx="1" presStyleCnt="2" custScaleX="97474">
        <dgm:presLayoutVars>
          <dgm:bulletEnabled val="1"/>
        </dgm:presLayoutVars>
      </dgm:prSet>
      <dgm:spPr/>
    </dgm:pt>
  </dgm:ptLst>
  <dgm:cxnLst>
    <dgm:cxn modelId="{0A357803-B7FE-452B-A7EE-93167DF4D53E}" type="presOf" srcId="{E4D1C037-4F43-4DC7-B76D-2BCEB0B3A13C}" destId="{E13A219E-83F7-40CD-B8DC-9B8FEAF0BA00}" srcOrd="0" destOrd="1" presId="urn:microsoft.com/office/officeart/2005/8/layout/vList6"/>
    <dgm:cxn modelId="{FD1F3F19-29C8-476F-8BD4-702C51449CB0}" type="presOf" srcId="{BCEDC948-4574-4752-9EE2-CB9150FAF367}" destId="{E13A219E-83F7-40CD-B8DC-9B8FEAF0BA00}" srcOrd="0" destOrd="2" presId="urn:microsoft.com/office/officeart/2005/8/layout/vList6"/>
    <dgm:cxn modelId="{7BBDD127-58B2-4EC5-9341-D8D4F127C056}" type="presOf" srcId="{FD7E9940-CD8C-4BF0-8288-1DBAD6DB5626}" destId="{E13A219E-83F7-40CD-B8DC-9B8FEAF0BA00}" srcOrd="0" destOrd="0" presId="urn:microsoft.com/office/officeart/2005/8/layout/vList6"/>
    <dgm:cxn modelId="{63F0C929-7ACD-4E3A-AC86-CA68CF007EFF}" srcId="{44E56E60-771C-49EB-9ECB-4BB2B1CA9B40}" destId="{C3E519F6-1D26-4952-BC49-0B6C523F0B34}" srcOrd="1" destOrd="0" parTransId="{81F6CDE1-C408-4E9F-9DDE-4BC0A4FF74CB}" sibTransId="{B7F60DDF-690A-41C4-A770-7ED614A9BC41}"/>
    <dgm:cxn modelId="{360CC43A-E1F2-42EA-9738-BD1B8C464BAC}" srcId="{20B328CA-872C-467E-A731-293305AA11DB}" destId="{E4D1C037-4F43-4DC7-B76D-2BCEB0B3A13C}" srcOrd="1" destOrd="0" parTransId="{ED94EAE7-B998-414A-9CA2-4D165B981C6A}" sibTransId="{F7A8216B-4C99-4A97-96AE-106298C116F4}"/>
    <dgm:cxn modelId="{DA235D94-460C-4BFA-9B0A-E486E8810462}" type="presOf" srcId="{C3E519F6-1D26-4952-BC49-0B6C523F0B34}" destId="{5EF44709-6539-45FC-873B-4EB588565682}" srcOrd="0" destOrd="0" presId="urn:microsoft.com/office/officeart/2005/8/layout/vList6"/>
    <dgm:cxn modelId="{6E7B4F95-6E01-4271-B9DD-A644EAD871D7}" type="presOf" srcId="{BBCC4915-611E-47DE-9BE8-77C1361A62EA}" destId="{402B96BA-08EE-46DA-9BD6-5A81EAD9D8AD}" srcOrd="0" destOrd="1" presId="urn:microsoft.com/office/officeart/2005/8/layout/vList6"/>
    <dgm:cxn modelId="{6E522AAA-8452-4072-8461-BD6F52D242BC}" type="presOf" srcId="{750343E6-678D-4274-98D4-3B5CBEBC7304}" destId="{402B96BA-08EE-46DA-9BD6-5A81EAD9D8AD}" srcOrd="0" destOrd="0" presId="urn:microsoft.com/office/officeart/2005/8/layout/vList6"/>
    <dgm:cxn modelId="{E7BD95B6-80A1-4093-9C0E-678E0334C76E}" type="presOf" srcId="{44E56E60-771C-49EB-9ECB-4BB2B1CA9B40}" destId="{A979D2E4-E472-47E4-8E98-9283F11475CA}" srcOrd="0" destOrd="0" presId="urn:microsoft.com/office/officeart/2005/8/layout/vList6"/>
    <dgm:cxn modelId="{C07612C3-2348-4C76-BB4B-44CB4F97518D}" srcId="{C3E519F6-1D26-4952-BC49-0B6C523F0B34}" destId="{BBCC4915-611E-47DE-9BE8-77C1361A62EA}" srcOrd="1" destOrd="0" parTransId="{A204AF12-ED7F-4C3B-B6C2-F5A06212FA3E}" sibTransId="{806935F7-F508-4914-ADDA-B803CFD7CA11}"/>
    <dgm:cxn modelId="{38F3D8CF-C697-40D6-906B-E55B2F2D2384}" srcId="{20B328CA-872C-467E-A731-293305AA11DB}" destId="{BCEDC948-4574-4752-9EE2-CB9150FAF367}" srcOrd="2" destOrd="0" parTransId="{2D6032B2-B007-41B7-B9CF-49A9D6DA7811}" sibTransId="{B4BEDBB3-AEAA-4C52-A73C-370E4054107E}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9F00CFE8-9AE7-4465-8023-CF074153343E}" type="presOf" srcId="{20B328CA-872C-467E-A731-293305AA11DB}" destId="{0EF507C0-1134-4D53-A077-5469B0E333D8}" srcOrd="0" destOrd="0" presId="urn:microsoft.com/office/officeart/2005/8/layout/vList6"/>
    <dgm:cxn modelId="{BF8047F5-126C-45F7-A422-32570E6ABAED}" srcId="{C3E519F6-1D26-4952-BC49-0B6C523F0B34}" destId="{750343E6-678D-4274-98D4-3B5CBEBC7304}" srcOrd="0" destOrd="0" parTransId="{49F2932A-478B-4077-B3E1-914F34CF7CF1}" sibTransId="{CDEB8EF9-151A-4234-9631-4AA19B8F956F}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3366B0F5-4D99-40AB-BC12-BA59CCC43C3B}" type="presParOf" srcId="{A979D2E4-E472-47E4-8E98-9283F11475CA}" destId="{7C4A6C80-ACAB-44BA-A548-1D2BF24362E5}" srcOrd="0" destOrd="0" presId="urn:microsoft.com/office/officeart/2005/8/layout/vList6"/>
    <dgm:cxn modelId="{3B4484EC-B0D7-424D-9C6D-E07E541006FE}" type="presParOf" srcId="{7C4A6C80-ACAB-44BA-A548-1D2BF24362E5}" destId="{0EF507C0-1134-4D53-A077-5469B0E333D8}" srcOrd="0" destOrd="0" presId="urn:microsoft.com/office/officeart/2005/8/layout/vList6"/>
    <dgm:cxn modelId="{FAAF479B-9358-41EF-9D39-8A5DD8AFE950}" type="presParOf" srcId="{7C4A6C80-ACAB-44BA-A548-1D2BF24362E5}" destId="{E13A219E-83F7-40CD-B8DC-9B8FEAF0BA00}" srcOrd="1" destOrd="0" presId="urn:microsoft.com/office/officeart/2005/8/layout/vList6"/>
    <dgm:cxn modelId="{68CD36DD-F40D-47F3-B534-5CAC8DCD8BFF}" type="presParOf" srcId="{A979D2E4-E472-47E4-8E98-9283F11475CA}" destId="{602FDB67-F815-4442-A7BE-865AA87AE13B}" srcOrd="1" destOrd="0" presId="urn:microsoft.com/office/officeart/2005/8/layout/vList6"/>
    <dgm:cxn modelId="{5BBE43D3-7C2F-447C-BEC0-63790E926547}" type="presParOf" srcId="{A979D2E4-E472-47E4-8E98-9283F11475CA}" destId="{F023FDBC-479C-4403-9639-42934CFDB6AC}" srcOrd="2" destOrd="0" presId="urn:microsoft.com/office/officeart/2005/8/layout/vList6"/>
    <dgm:cxn modelId="{27D0648D-AD9B-4D07-9585-67C6C8425238}" type="presParOf" srcId="{F023FDBC-479C-4403-9639-42934CFDB6AC}" destId="{5EF44709-6539-45FC-873B-4EB588565682}" srcOrd="0" destOrd="0" presId="urn:microsoft.com/office/officeart/2005/8/layout/vList6"/>
    <dgm:cxn modelId="{639E3120-361E-4BE5-BEE0-6C2601505DD4}" type="presParOf" srcId="{F023FDBC-479C-4403-9639-42934CFDB6AC}" destId="{402B96BA-08EE-46DA-9BD6-5A81EAD9D8A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E56E60-771C-49EB-9ECB-4BB2B1CA9B40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20B328CA-872C-467E-A731-293305AA11DB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300" b="1" dirty="0">
              <a:latin typeface="Roboto" panose="02000000000000000000" pitchFamily="2" charset="0"/>
              <a:ea typeface="Roboto" panose="02000000000000000000" pitchFamily="2" charset="0"/>
            </a:rPr>
            <a:t>1 jcwpd </a:t>
          </a:r>
          <a:b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dirty="0">
              <a:latin typeface="Roboto" panose="02000000000000000000" pitchFamily="2" charset="0"/>
              <a:ea typeface="Roboto" panose="02000000000000000000" pitchFamily="2" charset="0"/>
            </a:rPr>
            <a:t>bez zestawu działań – brak konieczności tworzenia zestawu działań</a:t>
          </a:r>
        </a:p>
      </dgm:t>
    </dgm:pt>
    <dgm:pt modelId="{B8175B05-592B-4B0B-97FF-3692A346F8FF}" type="par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48D98B92-CC2E-45B6-A271-FC8D63F91D97}" type="sibTrans" cxnId="{46350AFA-0744-456D-98EE-1AEDB47BD602}">
      <dgm:prSet/>
      <dgm:spPr/>
      <dgm:t>
        <a:bodyPr/>
        <a:lstStyle/>
        <a:p>
          <a:endParaRPr lang="pl-PL" sz="1200">
            <a:solidFill>
              <a:srgbClr val="2F558D"/>
            </a:solidFill>
          </a:endParaRPr>
        </a:p>
      </dgm:t>
    </dgm:pt>
    <dgm:pt modelId="{FD7E9940-CD8C-4BF0-8288-1DBAD6DB562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tIns="180000"/>
        <a:lstStyle/>
        <a:p>
          <a:pPr>
            <a:lnSpc>
              <a:spcPct val="100000"/>
            </a:lnSpc>
            <a:spcBef>
              <a:spcPts val="1800"/>
            </a:spcBef>
          </a:pPr>
          <a:r>
            <a:rPr lang="pl-PL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gm:t>
    </dgm:pt>
    <dgm:pt modelId="{2900C69D-4389-49F6-8D96-05B77C380072}" type="parTrans" cxnId="{0B860ADB-44E9-4126-A44A-EECA06A768CA}">
      <dgm:prSet/>
      <dgm:spPr/>
      <dgm:t>
        <a:bodyPr/>
        <a:lstStyle/>
        <a:p>
          <a:endParaRPr lang="pl-PL"/>
        </a:p>
      </dgm:t>
    </dgm:pt>
    <dgm:pt modelId="{F66BC43A-5305-4BF6-85B8-38EDD50A4B3A}" type="sibTrans" cxnId="{0B860ADB-44E9-4126-A44A-EECA06A768CA}">
      <dgm:prSet/>
      <dgm:spPr/>
      <dgm:t>
        <a:bodyPr/>
        <a:lstStyle/>
        <a:p>
          <a:endParaRPr lang="pl-PL"/>
        </a:p>
      </dgm:t>
    </dgm:pt>
    <dgm:pt modelId="{A979D2E4-E472-47E4-8E98-9283F11475CA}" type="pres">
      <dgm:prSet presAssocID="{44E56E60-771C-49EB-9ECB-4BB2B1CA9B40}" presName="Name0" presStyleCnt="0">
        <dgm:presLayoutVars>
          <dgm:dir/>
          <dgm:animLvl val="lvl"/>
          <dgm:resizeHandles/>
        </dgm:presLayoutVars>
      </dgm:prSet>
      <dgm:spPr/>
    </dgm:pt>
    <dgm:pt modelId="{7C4A6C80-ACAB-44BA-A548-1D2BF24362E5}" type="pres">
      <dgm:prSet presAssocID="{20B328CA-872C-467E-A731-293305AA11DB}" presName="linNode" presStyleCnt="0"/>
      <dgm:spPr/>
    </dgm:pt>
    <dgm:pt modelId="{0EF507C0-1134-4D53-A077-5469B0E333D8}" type="pres">
      <dgm:prSet presAssocID="{20B328CA-872C-467E-A731-293305AA11DB}" presName="parentShp" presStyleLbl="node1" presStyleIdx="0" presStyleCnt="1" custScaleX="86575" custScaleY="44487">
        <dgm:presLayoutVars>
          <dgm:bulletEnabled val="1"/>
        </dgm:presLayoutVars>
      </dgm:prSet>
      <dgm:spPr/>
    </dgm:pt>
    <dgm:pt modelId="{E13A219E-83F7-40CD-B8DC-9B8FEAF0BA00}" type="pres">
      <dgm:prSet presAssocID="{20B328CA-872C-467E-A731-293305AA11DB}" presName="childShp" presStyleLbl="bgAccFollowNode1" presStyleIdx="0" presStyleCnt="1" custScaleX="97474" custScaleY="53189">
        <dgm:presLayoutVars>
          <dgm:bulletEnabled val="1"/>
        </dgm:presLayoutVars>
      </dgm:prSet>
      <dgm:spPr/>
    </dgm:pt>
  </dgm:ptLst>
  <dgm:cxnLst>
    <dgm:cxn modelId="{37A43976-A044-46E2-91AF-A5FA7315E8B4}" type="presOf" srcId="{FD7E9940-CD8C-4BF0-8288-1DBAD6DB5626}" destId="{E13A219E-83F7-40CD-B8DC-9B8FEAF0BA00}" srcOrd="0" destOrd="0" presId="urn:microsoft.com/office/officeart/2005/8/layout/vList6"/>
    <dgm:cxn modelId="{54A872A2-A882-4F80-9D32-44C15C9BA6E0}" type="presOf" srcId="{20B328CA-872C-467E-A731-293305AA11DB}" destId="{0EF507C0-1134-4D53-A077-5469B0E333D8}" srcOrd="0" destOrd="0" presId="urn:microsoft.com/office/officeart/2005/8/layout/vList6"/>
    <dgm:cxn modelId="{0B860ADB-44E9-4126-A44A-EECA06A768CA}" srcId="{20B328CA-872C-467E-A731-293305AA11DB}" destId="{FD7E9940-CD8C-4BF0-8288-1DBAD6DB5626}" srcOrd="0" destOrd="0" parTransId="{2900C69D-4389-49F6-8D96-05B77C380072}" sibTransId="{F66BC43A-5305-4BF6-85B8-38EDD50A4B3A}"/>
    <dgm:cxn modelId="{684D2EDE-B38E-4CB2-A9B4-6B810C1093BE}" type="presOf" srcId="{44E56E60-771C-49EB-9ECB-4BB2B1CA9B40}" destId="{A979D2E4-E472-47E4-8E98-9283F11475CA}" srcOrd="0" destOrd="0" presId="urn:microsoft.com/office/officeart/2005/8/layout/vList6"/>
    <dgm:cxn modelId="{46350AFA-0744-456D-98EE-1AEDB47BD602}" srcId="{44E56E60-771C-49EB-9ECB-4BB2B1CA9B40}" destId="{20B328CA-872C-467E-A731-293305AA11DB}" srcOrd="0" destOrd="0" parTransId="{B8175B05-592B-4B0B-97FF-3692A346F8FF}" sibTransId="{48D98B92-CC2E-45B6-A271-FC8D63F91D97}"/>
    <dgm:cxn modelId="{6A22B78B-B4B6-418A-BA31-C0E17CCF9B19}" type="presParOf" srcId="{A979D2E4-E472-47E4-8E98-9283F11475CA}" destId="{7C4A6C80-ACAB-44BA-A548-1D2BF24362E5}" srcOrd="0" destOrd="0" presId="urn:microsoft.com/office/officeart/2005/8/layout/vList6"/>
    <dgm:cxn modelId="{5A6AB566-ECC0-4B32-AAE2-D1884B90DB27}" type="presParOf" srcId="{7C4A6C80-ACAB-44BA-A548-1D2BF24362E5}" destId="{0EF507C0-1134-4D53-A077-5469B0E333D8}" srcOrd="0" destOrd="0" presId="urn:microsoft.com/office/officeart/2005/8/layout/vList6"/>
    <dgm:cxn modelId="{5CF42304-2F35-4068-99EA-0CF9CC27FDCB}" type="presParOf" srcId="{7C4A6C80-ACAB-44BA-A548-1D2BF24362E5}" destId="{E13A219E-83F7-40CD-B8DC-9B8FEAF0BA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- 4 działania podstawowe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- 60 działań uzupełniających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8 </a:t>
          </a:r>
          <a:r>
            <a:rPr lang="pl-PL" sz="1300" b="1" kern="1200" dirty="0" err="1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jcwpd</a:t>
          </a: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1 jcwpd </a:t>
          </a: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162)</a:t>
          </a:r>
        </a:p>
      </dsp:txBody>
      <dsp:txXfrm>
        <a:off x="243441" y="2077711"/>
        <a:ext cx="2468035" cy="1461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790559" y="450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400" i="1" kern="1200" dirty="0">
            <a:solidFill>
              <a:srgbClr val="2F558D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ujęte w </a:t>
          </a:r>
          <a:r>
            <a:rPr lang="pl-PL" sz="1300" i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Zestawie działań</a:t>
          </a: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- 20 działania podstawowe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- 64 działania uzupełniające</a:t>
          </a:r>
        </a:p>
      </dsp:txBody>
      <dsp:txXfrm>
        <a:off x="2790559" y="219839"/>
        <a:ext cx="3504525" cy="1316335"/>
      </dsp:txXfrm>
    </dsp:sp>
    <dsp:sp modelId="{0EF507C0-1134-4D53-A077-5469B0E333D8}">
      <dsp:nvSpPr>
        <dsp:cNvPr id="0" name=""/>
        <dsp:cNvSpPr/>
      </dsp:nvSpPr>
      <dsp:spPr>
        <a:xfrm>
          <a:off x="164359" y="68004"/>
          <a:ext cx="2626199" cy="1620005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11 jcwpd </a:t>
          </a:r>
          <a:b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rgbClr val="2F558D"/>
              </a:solidFill>
              <a:latin typeface="Roboto" panose="02000000000000000000" pitchFamily="2" charset="0"/>
              <a:ea typeface="Roboto" panose="02000000000000000000" pitchFamily="2" charset="0"/>
            </a:rPr>
            <a:t>z zestawem działań</a:t>
          </a:r>
        </a:p>
      </dsp:txBody>
      <dsp:txXfrm>
        <a:off x="243441" y="147086"/>
        <a:ext cx="2468035" cy="1461841"/>
      </dsp:txXfrm>
    </dsp:sp>
    <dsp:sp modelId="{402B96BA-08EE-46DA-9BD6-5A81EAD9D8AD}">
      <dsp:nvSpPr>
        <dsp:cNvPr id="0" name=""/>
        <dsp:cNvSpPr/>
      </dsp:nvSpPr>
      <dsp:spPr>
        <a:xfrm>
          <a:off x="2790559" y="1931075"/>
          <a:ext cx="4162692" cy="17551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solidFill>
              <a:schemeClr val="bg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790559" y="2150464"/>
        <a:ext cx="3504525" cy="1316335"/>
      </dsp:txXfrm>
    </dsp:sp>
    <dsp:sp modelId="{5EF44709-6539-45FC-873B-4EB588565682}">
      <dsp:nvSpPr>
        <dsp:cNvPr id="0" name=""/>
        <dsp:cNvSpPr/>
      </dsp:nvSpPr>
      <dsp:spPr>
        <a:xfrm>
          <a:off x="164359" y="1998629"/>
          <a:ext cx="2626199" cy="1620005"/>
        </a:xfrm>
        <a:prstGeom prst="roundRect">
          <a:avLst/>
        </a:prstGeom>
        <a:solidFill>
          <a:srgbClr val="2F558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2 jcwpd </a:t>
          </a: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bez zestawu działań </a:t>
          </a:r>
          <a:b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(jcwpd nr 140 i 170)</a:t>
          </a:r>
        </a:p>
      </dsp:txBody>
      <dsp:txXfrm>
        <a:off x="243441" y="2077711"/>
        <a:ext cx="2468035" cy="1461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219E-83F7-40CD-B8DC-9B8FEAF0BA00}">
      <dsp:nvSpPr>
        <dsp:cNvPr id="0" name=""/>
        <dsp:cNvSpPr/>
      </dsp:nvSpPr>
      <dsp:spPr>
        <a:xfrm>
          <a:off x="2837860" y="788940"/>
          <a:ext cx="4359295" cy="17928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180000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Działania podstawowe ujęte w </a:t>
          </a:r>
          <a:r>
            <a:rPr lang="pl-PL" sz="1300" i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Katalogu działań krajowych</a:t>
          </a:r>
        </a:p>
      </dsp:txBody>
      <dsp:txXfrm>
        <a:off x="2837860" y="1013049"/>
        <a:ext cx="3686970" cy="1344651"/>
      </dsp:txXfrm>
    </dsp:sp>
    <dsp:sp modelId="{0EF507C0-1134-4D53-A077-5469B0E333D8}">
      <dsp:nvSpPr>
        <dsp:cNvPr id="0" name=""/>
        <dsp:cNvSpPr/>
      </dsp:nvSpPr>
      <dsp:spPr>
        <a:xfrm>
          <a:off x="256618" y="935602"/>
          <a:ext cx="2581242" cy="149954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>
              <a:latin typeface="Roboto" panose="02000000000000000000" pitchFamily="2" charset="0"/>
              <a:ea typeface="Roboto" panose="02000000000000000000" pitchFamily="2" charset="0"/>
            </a:rPr>
            <a:t>1 jcwpd </a:t>
          </a:r>
          <a:b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l-PL" sz="1300" kern="1200" dirty="0">
              <a:latin typeface="Roboto" panose="02000000000000000000" pitchFamily="2" charset="0"/>
              <a:ea typeface="Roboto" panose="02000000000000000000" pitchFamily="2" charset="0"/>
            </a:rPr>
            <a:t>bez zestawu działań – brak konieczności tworzenia zestawu działań</a:t>
          </a:r>
        </a:p>
      </dsp:txBody>
      <dsp:txXfrm>
        <a:off x="329820" y="1008804"/>
        <a:ext cx="2434838" cy="1353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6645A5CC-A840-4475-B808-B01050632A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0E930AA4-A4EB-4506-8BD6-5C89CE27E7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BD9B984-6E5F-437A-9194-690FADCD1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0F4AAC-F788-404C-807C-5A62696124FD}" type="slidenum">
              <a:rPr lang="pl-PL" altLang="pl-PL" smtClean="0">
                <a:latin typeface="Calibri" panose="020F0502020204030204" pitchFamily="34" charset="0"/>
              </a:rPr>
              <a:pPr/>
              <a:t>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>
            <a:extLst>
              <a:ext uri="{FF2B5EF4-FFF2-40B4-BE49-F238E27FC236}">
                <a16:creationId xmlns:a16="http://schemas.microsoft.com/office/drawing/2014/main" id="{75CB250E-0F25-4CA5-8619-BDC4CB70C8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>
            <a:extLst>
              <a:ext uri="{FF2B5EF4-FFF2-40B4-BE49-F238E27FC236}">
                <a16:creationId xmlns:a16="http://schemas.microsoft.com/office/drawing/2014/main" id="{E4139F05-AEF1-4ED2-AB50-5C99DB78B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2772" name="Symbol zastępczy numeru slajdu 3">
            <a:extLst>
              <a:ext uri="{FF2B5EF4-FFF2-40B4-BE49-F238E27FC236}">
                <a16:creationId xmlns:a16="http://schemas.microsoft.com/office/drawing/2014/main" id="{A0419129-138B-4230-9322-A993C301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52E737-958A-4E97-A28D-3808BFCC4553}" type="slidenum">
              <a:rPr lang="pl-PL" altLang="pl-PL" smtClean="0">
                <a:latin typeface="Calibri" panose="020F0502020204030204" pitchFamily="34" charset="0"/>
              </a:rPr>
              <a:pPr/>
              <a:t>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ABEA97F4-0B62-4604-8BD4-FE7FE186D2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B3CA30FF-8004-4063-A59B-0C7372696A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72A7A903-B091-4F8D-9FEA-BDBA25B9B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B7E7F3-C5FA-4BB7-8650-D1887D3414B4}" type="slidenum">
              <a:rPr lang="pl-PL" altLang="pl-PL"/>
              <a:pPr>
                <a:spcBef>
                  <a:spcPct val="0"/>
                </a:spcBef>
              </a:pPr>
              <a:t>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E48C0183-F8CE-45AA-AC64-CB8A503664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BDA65E96-6D95-4A23-96A0-28D2DC924C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936C2170-0C82-4376-B1B1-089A48B78DC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C55D3BA8-5086-4A9F-89B8-E77BE2934076}" type="slidenum">
              <a:rPr lang="pl-PL" altLang="pl-PL" sz="1300"/>
              <a:pPr algn="r">
                <a:spcBef>
                  <a:spcPct val="0"/>
                </a:spcBef>
              </a:pPr>
              <a:t>8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5BFFB09D-5FC5-441A-9B2D-33B0F3875D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2C70B849-D34D-425F-A436-C2A97AEB55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2F98DE22-6D08-4DA9-8609-1C9376CE62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06FFC2-D4BB-42C5-A7B3-28FA9D675691}" type="slidenum">
              <a:rPr lang="pl-PL" altLang="pl-PL"/>
              <a:pPr>
                <a:spcBef>
                  <a:spcPct val="0"/>
                </a:spcBef>
              </a:pPr>
              <a:t>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0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B507B380-8FF5-4426-AB24-85940D02C6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55259255-A9A9-4251-81C5-D95CB94BDA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74AD1569-74EB-421F-887F-E4002AB31E4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32ED051-AF42-4455-98E8-668B5CA1D405}" type="slidenum">
              <a:rPr lang="pl-PL" altLang="pl-PL"/>
              <a:pPr algn="r" eaLnBrk="1" hangingPunct="1">
                <a:spcBef>
                  <a:spcPct val="0"/>
                </a:spcBef>
              </a:pPr>
              <a:t>11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>
            <a:extLst>
              <a:ext uri="{FF2B5EF4-FFF2-40B4-BE49-F238E27FC236}">
                <a16:creationId xmlns:a16="http://schemas.microsoft.com/office/drawing/2014/main" id="{05247176-FB23-418D-AB61-E923FEA9A7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>
            <a:extLst>
              <a:ext uri="{FF2B5EF4-FFF2-40B4-BE49-F238E27FC236}">
                <a16:creationId xmlns:a16="http://schemas.microsoft.com/office/drawing/2014/main" id="{15F17034-BE2D-4737-8EB8-86219436A0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7891" name="Symbol zastępczy numeru slajdu 3">
            <a:extLst>
              <a:ext uri="{FF2B5EF4-FFF2-40B4-BE49-F238E27FC236}">
                <a16:creationId xmlns:a16="http://schemas.microsoft.com/office/drawing/2014/main" id="{CA0F70E3-EDF6-414B-8429-E60AADE634F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1DEE2E4-0D74-48BC-A75D-16C2E598A45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>
            <a:extLst>
              <a:ext uri="{FF2B5EF4-FFF2-40B4-BE49-F238E27FC236}">
                <a16:creationId xmlns:a16="http://schemas.microsoft.com/office/drawing/2014/main" id="{AD96E997-E7AE-44CD-9E46-1DD31E4974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ymbol zastępczy notatek 2">
            <a:extLst>
              <a:ext uri="{FF2B5EF4-FFF2-40B4-BE49-F238E27FC236}">
                <a16:creationId xmlns:a16="http://schemas.microsoft.com/office/drawing/2014/main" id="{468A4C04-11EB-433D-BC2E-AF7FFD9F5E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8676" name="Symbol zastępczy numeru slajdu 3">
            <a:extLst>
              <a:ext uri="{FF2B5EF4-FFF2-40B4-BE49-F238E27FC236}">
                <a16:creationId xmlns:a16="http://schemas.microsoft.com/office/drawing/2014/main" id="{B7913EA8-3946-4802-A3C2-A7D124AAFFB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C94B3D-4EE4-471D-AD94-20372B79B9B8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>
            <a:extLst>
              <a:ext uri="{FF2B5EF4-FFF2-40B4-BE49-F238E27FC236}">
                <a16:creationId xmlns:a16="http://schemas.microsoft.com/office/drawing/2014/main" id="{9321433B-4E4B-4C35-A327-1B9524BEE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ymbol zastępczy notatek 2">
            <a:extLst>
              <a:ext uri="{FF2B5EF4-FFF2-40B4-BE49-F238E27FC236}">
                <a16:creationId xmlns:a16="http://schemas.microsoft.com/office/drawing/2014/main" id="{2E2AC988-75D3-46C3-A4A7-6CAF710B04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5476" name="Symbol zastępczy numeru slajdu 3">
            <a:extLst>
              <a:ext uri="{FF2B5EF4-FFF2-40B4-BE49-F238E27FC236}">
                <a16:creationId xmlns:a16="http://schemas.microsoft.com/office/drawing/2014/main" id="{A8546602-2BFA-4ECD-9A52-6EE55D42EE2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BEC9C99-5E85-42A3-96B9-67234E169EAE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636EE169-8AC1-4604-BDAC-790BB47B8C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6E9ED0A3-2A06-4830-8065-B76F9BF2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5F0C8424-0CAE-4CCE-A50E-6CAFB7B4751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8521971-A7CF-4909-886B-6EAB2F030693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9AFBF920-0559-469C-B6AB-AE2E3207B1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598C3068-F19D-4D77-A3CB-89054A4831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AAC1971D-4C25-4D0C-A033-31BA8AA6D976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E4C7E46-EDBF-4490-956E-85ABFE54C0A4}" type="slidenum">
              <a:rPr lang="pl-PL" altLang="pl-PL" sz="1300"/>
              <a:pPr algn="r">
                <a:spcBef>
                  <a:spcPct val="0"/>
                </a:spcBef>
              </a:pPr>
              <a:t>16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17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obrazu slajdu 1">
            <a:extLst>
              <a:ext uri="{FF2B5EF4-FFF2-40B4-BE49-F238E27FC236}">
                <a16:creationId xmlns:a16="http://schemas.microsoft.com/office/drawing/2014/main" id="{5DC594F0-9EE4-4811-8C11-2E20D838FC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Symbol zastępczy notatek 2">
            <a:extLst>
              <a:ext uri="{FF2B5EF4-FFF2-40B4-BE49-F238E27FC236}">
                <a16:creationId xmlns:a16="http://schemas.microsoft.com/office/drawing/2014/main" id="{73815E51-9B38-4B84-B176-EBB75B5919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0964" name="Symbol zastępczy numeru slajdu 3">
            <a:extLst>
              <a:ext uri="{FF2B5EF4-FFF2-40B4-BE49-F238E27FC236}">
                <a16:creationId xmlns:a16="http://schemas.microsoft.com/office/drawing/2014/main" id="{2AA70F53-3B53-4E8E-A75F-9EC4DF61FA3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AB5416-FAD4-4BA4-AD9A-2E6441210F92}" type="slidenum">
              <a:rPr lang="pl-PL" altLang="pl-PL"/>
              <a:pPr algn="r" eaLnBrk="1" hangingPunct="1">
                <a:spcBef>
                  <a:spcPct val="0"/>
                </a:spcBef>
              </a:pPr>
              <a:t>18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obrazu slajdu 1">
            <a:extLst>
              <a:ext uri="{FF2B5EF4-FFF2-40B4-BE49-F238E27FC236}">
                <a16:creationId xmlns:a16="http://schemas.microsoft.com/office/drawing/2014/main" id="{49BDEB9C-8F2F-4B4C-8614-D4554D4A1C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Symbol zastępczy notatek 2">
            <a:extLst>
              <a:ext uri="{FF2B5EF4-FFF2-40B4-BE49-F238E27FC236}">
                <a16:creationId xmlns:a16="http://schemas.microsoft.com/office/drawing/2014/main" id="{580C74D3-FA91-4B3A-B148-6BC7567D0D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3012" name="Symbol zastępczy numeru slajdu 3">
            <a:extLst>
              <a:ext uri="{FF2B5EF4-FFF2-40B4-BE49-F238E27FC236}">
                <a16:creationId xmlns:a16="http://schemas.microsoft.com/office/drawing/2014/main" id="{E0C2A338-FD9D-4C79-8706-9ADB4508308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8B18C3-DF78-4011-BB9E-A6C5D72C988F}" type="slidenum">
              <a:rPr lang="pl-PL" altLang="pl-PL"/>
              <a:pPr algn="r" eaLnBrk="1" hangingPunct="1">
                <a:spcBef>
                  <a:spcPct val="0"/>
                </a:spcBef>
              </a:pPr>
              <a:t>19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47AAB8FC-C4BC-4845-9F93-A3C6530F78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964F646A-A4E1-42E1-822E-18817D9C2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BCED1F02-4522-4C75-9372-80621FB86C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862D97-56E7-476D-B794-61A0A4C537EB}" type="slidenum">
              <a:rPr lang="pl-PL" altLang="pl-PL"/>
              <a:pPr algn="r" eaLnBrk="1" hangingPunct="1">
                <a:spcBef>
                  <a:spcPct val="0"/>
                </a:spcBef>
              </a:pPr>
              <a:t>20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D1F49C63-874C-418C-BCE0-7D3786BF39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6531093F-CD5B-4BB0-8F5F-FB1C4B43B9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0BEB276E-142A-4C2D-8918-3AA552D513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EC0383-CD48-46F7-A3CE-32CAB003218E}" type="slidenum">
              <a:rPr lang="pl-PL" altLang="pl-PL"/>
              <a:pPr algn="r" eaLnBrk="1" hangingPunct="1">
                <a:spcBef>
                  <a:spcPct val="0"/>
                </a:spcBef>
              </a:pPr>
              <a:t>21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obrazu slajdu 1">
            <a:extLst>
              <a:ext uri="{FF2B5EF4-FFF2-40B4-BE49-F238E27FC236}">
                <a16:creationId xmlns:a16="http://schemas.microsoft.com/office/drawing/2014/main" id="{BA24AA44-31DE-467D-8D6E-328A2FDDCC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Symbol zastępczy notatek 2">
            <a:extLst>
              <a:ext uri="{FF2B5EF4-FFF2-40B4-BE49-F238E27FC236}">
                <a16:creationId xmlns:a16="http://schemas.microsoft.com/office/drawing/2014/main" id="{271E392B-2CC5-4038-9E66-20B6040B9E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49156" name="Symbol zastępczy numeru slajdu 3">
            <a:extLst>
              <a:ext uri="{FF2B5EF4-FFF2-40B4-BE49-F238E27FC236}">
                <a16:creationId xmlns:a16="http://schemas.microsoft.com/office/drawing/2014/main" id="{639169F9-BE9F-430A-88A7-33C79AACB2F1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DD34E0D-2041-4B67-8E1C-663C6649A808}" type="slidenum">
              <a:rPr lang="pl-PL" altLang="pl-PL" sz="1300"/>
              <a:pPr algn="r">
                <a:spcBef>
                  <a:spcPct val="0"/>
                </a:spcBef>
              </a:pPr>
              <a:t>22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obrazu slajdu 1">
            <a:extLst>
              <a:ext uri="{FF2B5EF4-FFF2-40B4-BE49-F238E27FC236}">
                <a16:creationId xmlns:a16="http://schemas.microsoft.com/office/drawing/2014/main" id="{47AAB8FC-C4BC-4845-9F93-A3C6530F78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Symbol zastępczy notatek 2">
            <a:extLst>
              <a:ext uri="{FF2B5EF4-FFF2-40B4-BE49-F238E27FC236}">
                <a16:creationId xmlns:a16="http://schemas.microsoft.com/office/drawing/2014/main" id="{964F646A-A4E1-42E1-822E-18817D9C2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5060" name="Symbol zastępczy numeru slajdu 3">
            <a:extLst>
              <a:ext uri="{FF2B5EF4-FFF2-40B4-BE49-F238E27FC236}">
                <a16:creationId xmlns:a16="http://schemas.microsoft.com/office/drawing/2014/main" id="{BCED1F02-4522-4C75-9372-80621FB86C9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862D97-56E7-476D-B794-61A0A4C537EB}" type="slidenum">
              <a:rPr lang="pl-PL" altLang="pl-PL"/>
              <a:pPr algn="r" eaLnBrk="1" hangingPunct="1">
                <a:spcBef>
                  <a:spcPct val="0"/>
                </a:spcBef>
              </a:pPr>
              <a:t>23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5283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>
            <a:extLst>
              <a:ext uri="{FF2B5EF4-FFF2-40B4-BE49-F238E27FC236}">
                <a16:creationId xmlns:a16="http://schemas.microsoft.com/office/drawing/2014/main" id="{D1F49C63-874C-418C-BCE0-7D3786BF39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>
            <a:extLst>
              <a:ext uri="{FF2B5EF4-FFF2-40B4-BE49-F238E27FC236}">
                <a16:creationId xmlns:a16="http://schemas.microsoft.com/office/drawing/2014/main" id="{6531093F-CD5B-4BB0-8F5F-FB1C4B43B9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7108" name="Symbol zastępczy numeru slajdu 3">
            <a:extLst>
              <a:ext uri="{FF2B5EF4-FFF2-40B4-BE49-F238E27FC236}">
                <a16:creationId xmlns:a16="http://schemas.microsoft.com/office/drawing/2014/main" id="{0BEB276E-142A-4C2D-8918-3AA552D513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3EC0383-CD48-46F7-A3CE-32CAB003218E}" type="slidenum">
              <a:rPr lang="pl-PL" altLang="pl-PL"/>
              <a:pPr algn="r" eaLnBrk="1" hangingPunct="1">
                <a:spcBef>
                  <a:spcPct val="0"/>
                </a:spcBef>
              </a:pPr>
              <a:t>24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61995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obrazu slajdu 1">
            <a:extLst>
              <a:ext uri="{FF2B5EF4-FFF2-40B4-BE49-F238E27FC236}">
                <a16:creationId xmlns:a16="http://schemas.microsoft.com/office/drawing/2014/main" id="{C0D0E708-31D2-4B26-9256-B445A3706E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Symbol zastępczy notatek 2">
            <a:extLst>
              <a:ext uri="{FF2B5EF4-FFF2-40B4-BE49-F238E27FC236}">
                <a16:creationId xmlns:a16="http://schemas.microsoft.com/office/drawing/2014/main" id="{645AC788-A6C9-41E4-848D-3A8BB56353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51204" name="Symbol zastępczy numeru slajdu 3">
            <a:extLst>
              <a:ext uri="{FF2B5EF4-FFF2-40B4-BE49-F238E27FC236}">
                <a16:creationId xmlns:a16="http://schemas.microsoft.com/office/drawing/2014/main" id="{91C257E4-B3B0-4F11-B41D-CAF886EEA513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2F09055-6FF2-46B3-B1FF-DA4F2E806407}" type="slidenum">
              <a:rPr lang="pl-PL" altLang="pl-PL" sz="1300"/>
              <a:pPr algn="r">
                <a:spcBef>
                  <a:spcPct val="0"/>
                </a:spcBef>
              </a:pPr>
              <a:t>25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829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ymbol zastępczy obrazu slajdu 1">
            <a:extLst>
              <a:ext uri="{FF2B5EF4-FFF2-40B4-BE49-F238E27FC236}">
                <a16:creationId xmlns:a16="http://schemas.microsoft.com/office/drawing/2014/main" id="{53BC6ACC-1957-47A1-BE63-B9585F020E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Symbol zastępczy notatek 2">
            <a:extLst>
              <a:ext uri="{FF2B5EF4-FFF2-40B4-BE49-F238E27FC236}">
                <a16:creationId xmlns:a16="http://schemas.microsoft.com/office/drawing/2014/main" id="{5E704C55-D8CB-4428-A308-FB7DC7D101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53252" name="Symbol zastępczy numeru slajdu 3">
            <a:extLst>
              <a:ext uri="{FF2B5EF4-FFF2-40B4-BE49-F238E27FC236}">
                <a16:creationId xmlns:a16="http://schemas.microsoft.com/office/drawing/2014/main" id="{D4DACE02-C62B-4F8C-B15A-F1FBDA4D93DE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38B74F1-24EF-4C98-98EB-CCC0C9A43728}" type="slidenum">
              <a:rPr lang="pl-PL" altLang="pl-PL" sz="1300"/>
              <a:pPr algn="r">
                <a:spcBef>
                  <a:spcPct val="0"/>
                </a:spcBef>
              </a:pPr>
              <a:t>27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28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020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ymbol zastępczy obrazu slajdu 1">
            <a:extLst>
              <a:ext uri="{FF2B5EF4-FFF2-40B4-BE49-F238E27FC236}">
                <a16:creationId xmlns:a16="http://schemas.microsoft.com/office/drawing/2014/main" id="{95505D99-A08E-49A5-A928-5380FDC96D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Symbol zastępczy notatek 2">
            <a:extLst>
              <a:ext uri="{FF2B5EF4-FFF2-40B4-BE49-F238E27FC236}">
                <a16:creationId xmlns:a16="http://schemas.microsoft.com/office/drawing/2014/main" id="{221B60BD-F429-48FD-AEBD-433D32CF0A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1860" name="Symbol zastępczy numeru slajdu 3">
            <a:extLst>
              <a:ext uri="{FF2B5EF4-FFF2-40B4-BE49-F238E27FC236}">
                <a16:creationId xmlns:a16="http://schemas.microsoft.com/office/drawing/2014/main" id="{7B07BC5E-B487-4A2F-AFC7-FAD5C77FF3E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FA61CBF-944F-44BF-82D4-227F2AFB69E0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ymbol zastępczy obrazu slajdu 1">
            <a:extLst>
              <a:ext uri="{FF2B5EF4-FFF2-40B4-BE49-F238E27FC236}">
                <a16:creationId xmlns:a16="http://schemas.microsoft.com/office/drawing/2014/main" id="{9FCF883A-DFCD-42A4-BE0F-668C077E00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ymbol zastępczy notatek 2">
            <a:extLst>
              <a:ext uri="{FF2B5EF4-FFF2-40B4-BE49-F238E27FC236}">
                <a16:creationId xmlns:a16="http://schemas.microsoft.com/office/drawing/2014/main" id="{83041BE8-DDDC-4454-B528-79CD9B3F24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17764" name="Symbol zastępczy numeru slajdu 3">
            <a:extLst>
              <a:ext uri="{FF2B5EF4-FFF2-40B4-BE49-F238E27FC236}">
                <a16:creationId xmlns:a16="http://schemas.microsoft.com/office/drawing/2014/main" id="{6AE29E2C-D3F2-4622-BCE9-89F42175550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C5AD95E-1302-4180-B30C-21D114AF5AF9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>
            <a:extLst>
              <a:ext uri="{FF2B5EF4-FFF2-40B4-BE49-F238E27FC236}">
                <a16:creationId xmlns:a16="http://schemas.microsoft.com/office/drawing/2014/main" id="{F517FAE7-1C05-46AE-B99A-D7A9A668B4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ymbol zastępczy notatek 2">
            <a:extLst>
              <a:ext uri="{FF2B5EF4-FFF2-40B4-BE49-F238E27FC236}">
                <a16:creationId xmlns:a16="http://schemas.microsoft.com/office/drawing/2014/main" id="{20A0B6F3-0886-4F1E-B4CB-8430C8E6E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6868" name="Symbol zastępczy numeru slajdu 3">
            <a:extLst>
              <a:ext uri="{FF2B5EF4-FFF2-40B4-BE49-F238E27FC236}">
                <a16:creationId xmlns:a16="http://schemas.microsoft.com/office/drawing/2014/main" id="{4A6E9484-557A-4D52-A917-922954D3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B8049-D60A-4F0A-BA39-896263566547}" type="slidenum">
              <a:rPr lang="pl-PL" altLang="pl-PL" smtClean="0">
                <a:latin typeface="Calibri" panose="020F0502020204030204" pitchFamily="34" charset="0"/>
              </a:rPr>
              <a:pPr/>
              <a:t>31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311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>
            <a:extLst>
              <a:ext uri="{FF2B5EF4-FFF2-40B4-BE49-F238E27FC236}">
                <a16:creationId xmlns:a16="http://schemas.microsoft.com/office/drawing/2014/main" id="{1F0F68F5-4F7C-4208-8479-D563967376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>
            <a:extLst>
              <a:ext uri="{FF2B5EF4-FFF2-40B4-BE49-F238E27FC236}">
                <a16:creationId xmlns:a16="http://schemas.microsoft.com/office/drawing/2014/main" id="{52086149-D239-4DEB-8220-FB035FE8B8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63492" name="Symbol zastępczy numeru slajdu 3">
            <a:extLst>
              <a:ext uri="{FF2B5EF4-FFF2-40B4-BE49-F238E27FC236}">
                <a16:creationId xmlns:a16="http://schemas.microsoft.com/office/drawing/2014/main" id="{C7995871-2924-4D58-A47E-2A52B40B1B45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0" tIns="47780" rIns="95560" bIns="477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10EB2FD-AE93-42D0-855C-ADE3561F448B}" type="slidenum">
              <a:rPr lang="pl-PL" altLang="pl-PL" sz="1300"/>
              <a:pPr algn="r">
                <a:spcBef>
                  <a:spcPct val="0"/>
                </a:spcBef>
              </a:pPr>
              <a:t>32</a:t>
            </a:fld>
            <a:endParaRPr lang="pl-PL" altLang="pl-PL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5787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60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16.06.2021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7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2.xml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3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4.xml"/><Relationship Id="rId5" Type="http://schemas.openxmlformats.org/officeDocument/2006/relationships/image" Target="../media/image25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image" Target="../media/image7.jpeg"/><Relationship Id="rId7" Type="http://schemas.openxmlformats.org/officeDocument/2006/relationships/chart" Target="../charts/chart2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image" Target="../media/image1.jpeg"/><Relationship Id="rId9" Type="http://schemas.openxmlformats.org/officeDocument/2006/relationships/chart" Target="../charts/char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3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6.xml"/><Relationship Id="rId3" Type="http://schemas.openxmlformats.org/officeDocument/2006/relationships/image" Target="../media/image7.jpeg"/><Relationship Id="rId7" Type="http://schemas.openxmlformats.org/officeDocument/2006/relationships/chart" Target="../charts/chart35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chart" Target="../charts/chart34.xml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3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8.xml"/><Relationship Id="rId5" Type="http://schemas.openxmlformats.org/officeDocument/2006/relationships/chart" Target="../charts/chart37.xml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8.png"/><Relationship Id="rId4" Type="http://schemas.openxmlformats.org/officeDocument/2006/relationships/image" Target="../media/image1.jpeg"/><Relationship Id="rId9" Type="http://schemas.microsoft.com/office/2007/relationships/diagramDrawing" Target="../diagrams/drawing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C8F084A-AE67-4F2B-BD9C-1FA02593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108813"/>
            <a:ext cx="12192000" cy="2717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7D54E6C-3DB9-49EA-9229-95C2386B43DC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DF35801-6705-45D8-80A2-88306B877EF9}"/>
              </a:ext>
            </a:extLst>
          </p:cNvPr>
          <p:cNvSpPr/>
          <p:nvPr/>
        </p:nvSpPr>
        <p:spPr>
          <a:xfrm>
            <a:off x="674914" y="2448733"/>
            <a:ext cx="10842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Zestawy działań zaplanowane do realizacji na obszarze dorzecza Wisły - region wodny Małej Wisły, obszarze dorzecza Odry - region wodny Górnej Odry, obszarze dorzecza Dunaju - region wodny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Czadeczki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78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 działań zaplanowane do realizacji na obszarze dorzecza Wisły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region wodny Małej Wisły, obszarze dorzecza Odry - region wodny Górnej Odry, obszarze dorzecza Dunaju - region wodny </a:t>
            </a:r>
            <a:r>
              <a:rPr lang="pl-PL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 eaLnBrk="1" hangingPunct="1"/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44B16F31-11F7-4D6B-9441-5743D5498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9256CCA8-45AF-4918-A03C-63E5F53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D4DA55D-7C2F-418C-AD4C-C560DDC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51751"/>
            <a:ext cx="4003675" cy="45473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zestawy działań opracowano łącznie dla 76 % wszystkich jcw w obszarze dorzecza</a:t>
            </a:r>
            <a:r>
              <a:rPr lang="pl-PL" altLang="pl-PL" sz="1400" dirty="0">
                <a:solidFill>
                  <a:schemeClr val="accent1"/>
                </a:solidFill>
              </a:rPr>
              <a:t>,</a:t>
            </a:r>
            <a:r>
              <a:rPr lang="pl-PL" altLang="pl-PL" sz="1400" dirty="0"/>
              <a:t> w tym dla: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376 jcw w regionie Środkowej Wisły (zestaw działań opracowany dla 84 %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303 jcw w regionie Narwi (zestaw działań opracowany dla 76 % wszystkich jcw regionu),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 jcw w regionie Małej Wisły (zestaw działań opracowany dla 96%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215 jcw w regionie Górnej-Zachodniej Wisły (zestaw działań opracowany dla 83%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194 jcw w regionie Górnej-Wschodniej Wisły (zestaw działań opracowany dla 87%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551 w regionie Dolnej Wisły (zestaw działań opracowany dla 81 % wszystkich jcw regionu)</a:t>
            </a:r>
          </a:p>
          <a:p>
            <a:pPr marL="285750" indent="-285750"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237 w regionie Bugu (zestaw działań opracowany dla 83 % wszystkich jcw regionu) </a:t>
            </a:r>
            <a:endParaRPr lang="pl-PL" altLang="pl-PL" sz="1200" dirty="0"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AF23A6EF-A0AE-43D2-B5E1-4EE8D7837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67081"/>
              </p:ext>
            </p:extLst>
          </p:nvPr>
        </p:nvGraphicFramePr>
        <p:xfrm>
          <a:off x="8746808" y="5899150"/>
          <a:ext cx="3237230" cy="213088"/>
        </p:xfrm>
        <a:graphic>
          <a:graphicData uri="http://schemas.openxmlformats.org/drawingml/2006/table">
            <a:tbl>
              <a:tblPr/>
              <a:tblGrid>
                <a:gridCol w="323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55" name="Obraz 9">
            <a:extLst>
              <a:ext uri="{FF2B5EF4-FFF2-40B4-BE49-F238E27FC236}">
                <a16:creationId xmlns:a16="http://schemas.microsoft.com/office/drawing/2014/main" id="{55F65055-B168-49D3-A24C-A242F5806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A8F32958-1D0D-4B1B-9086-185BF361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FFC1E8D2-6F6E-43A1-AF97-292E4E67F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73482"/>
              </p:ext>
            </p:extLst>
          </p:nvPr>
        </p:nvGraphicFramePr>
        <p:xfrm>
          <a:off x="4886325" y="593266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661" name="Obraz 14">
            <a:extLst>
              <a:ext uri="{FF2B5EF4-FFF2-40B4-BE49-F238E27FC236}">
                <a16:creationId xmlns:a16="http://schemas.microsoft.com/office/drawing/2014/main" id="{A7B24A5B-1499-4212-BB9C-C73275B9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7688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33778A-6202-4165-8D7B-6BD74F468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3" y="1330003"/>
            <a:ext cx="3620517" cy="4522296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F3AAFD7-4C47-407D-B6B6-2B984D97F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2083" y="1328737"/>
            <a:ext cx="3620518" cy="452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0DA38B7-D872-4A51-B1B4-31262EA1F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39"/>
          <a:stretch/>
        </p:blipFill>
        <p:spPr>
          <a:xfrm>
            <a:off x="7207212" y="503199"/>
            <a:ext cx="4930814" cy="56120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67766AD-379E-4D2F-9C6E-3C88E8FB0745}"/>
              </a:ext>
            </a:extLst>
          </p:cNvPr>
          <p:cNvSpPr/>
          <p:nvPr/>
        </p:nvSpPr>
        <p:spPr bwMode="auto">
          <a:xfrm>
            <a:off x="8321675" y="1349375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 (RW)</a:t>
            </a:r>
          </a:p>
          <a:p>
            <a:pPr algn="ctr">
              <a:defRPr/>
            </a:pPr>
            <a: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10 355 działań </a:t>
            </a:r>
            <a:br>
              <a:rPr lang="pl-PL" alt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(80% wszystkich działań)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27CE89B-07FE-48D0-83CA-05A223160829}"/>
              </a:ext>
            </a:extLst>
          </p:cNvPr>
          <p:cNvSpPr/>
          <p:nvPr/>
        </p:nvSpPr>
        <p:spPr bwMode="auto">
          <a:xfrm>
            <a:off x="10289543" y="2756694"/>
            <a:ext cx="1712912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 (</a:t>
            </a:r>
            <a:r>
              <a:rPr lang="pl-PL" sz="1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94 działania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(1% wszystkich działań)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485755-8552-45EE-BB20-EDD19A56AFD0}"/>
              </a:ext>
            </a:extLst>
          </p:cNvPr>
          <p:cNvSpPr/>
          <p:nvPr/>
        </p:nvSpPr>
        <p:spPr bwMode="auto">
          <a:xfrm>
            <a:off x="8321675" y="2973387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 (LW)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 009 działań 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(16% wszystkich działań)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A7BCACF-5324-423B-A51E-A090FAEEA4EA}"/>
              </a:ext>
            </a:extLst>
          </p:cNvPr>
          <p:cNvSpPr/>
          <p:nvPr/>
        </p:nvSpPr>
        <p:spPr bwMode="auto">
          <a:xfrm>
            <a:off x="10390034" y="3931840"/>
            <a:ext cx="1712912" cy="8332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przybrzeżne i przejściowe (TW i CW)</a:t>
            </a:r>
          </a:p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1% wszystkich działań</a:t>
            </a:r>
          </a:p>
        </p:txBody>
      </p:sp>
      <p:sp>
        <p:nvSpPr>
          <p:cNvPr id="22" name="Prostokąt: zaokrąglone rogi 21">
            <a:extLst>
              <a:ext uri="{FF2B5EF4-FFF2-40B4-BE49-F238E27FC236}">
                <a16:creationId xmlns:a16="http://schemas.microsoft.com/office/drawing/2014/main" id="{E31A31C2-F19A-48F5-8890-E7E6CA4DD468}"/>
              </a:ext>
            </a:extLst>
          </p:cNvPr>
          <p:cNvSpPr/>
          <p:nvPr/>
        </p:nvSpPr>
        <p:spPr bwMode="auto">
          <a:xfrm>
            <a:off x="8321675" y="4406900"/>
            <a:ext cx="1712913" cy="736600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 258 działań</a:t>
            </a:r>
            <a:br>
              <a:rPr lang="pl-PL" sz="1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(ok. 2% wszystkich działań</a:t>
            </a:r>
          </a:p>
        </p:txBody>
      </p:sp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0921"/>
              </p:ext>
            </p:extLst>
          </p:nvPr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Wisły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7620"/>
            <a:ext cx="7567613" cy="5900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Wisły opracowano łącznie 12 784 działań,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których szacunkowy koszt określony został na ponad 16,6 mld zł.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Największy udział w kosztach zestawu działań mają działania podstawowe - 90%, pozostałe 10% stanowią działania uzupełniające. Największy udział w kosztach mają działania z zakresu gospodarki komunalnej i odpadami - 89%.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78% stanowią działania podstawowe, a 22% uzupełniające. Najliczniejszą grupę działań stanowią działania związane z poprawą warunków dla obszarów chronionych 4 482 działania; działania związane z gospodarką ściekową - 1 480 działań, działania ukierunkowane na odtwarzanie ciągłości, ochronę i odtwarzanie naturalnych procesów hydromorfologicznych w korycie – 1 072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60% stanowią działania podstawowe, a 40% uzupełniające. Najliczniejszą grupę działań stanowią działania związane z poprawą warunków dla obszarów chronionych 29 działań; gospodarka ściekowa w aglomeracjach – 24 działania, ograniczenie spływu zanieczyszczeń z terenów zurbanizowanych  – 12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3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62% działania podstawowe, 38% uzupełniające. Najliczniejszą grupę działań stanowią działania związane z poprawą warunków dla obszarów chronionych – 619 działania; weryfikacja programu ochrony środowiska – 245 działań, działania kontrolne i monitoringowe – 233 działania.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40 % działania podstawowe, 60% uzupełniające. 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36% działania podstawowe, 64% działania uzupełniające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endParaRPr lang="pl-PL" altLang="pl-PL" sz="1400" dirty="0"/>
          </a:p>
          <a:p>
            <a:pPr algn="just">
              <a:buFontTx/>
              <a:buChar char="-"/>
            </a:pPr>
            <a:endParaRPr lang="pl-PL" altLang="pl-PL" sz="1400" dirty="0"/>
          </a:p>
          <a:p>
            <a:pPr algn="just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pl-PL" altLang="pl-PL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7">
            <a:extLst>
              <a:ext uri="{FF2B5EF4-FFF2-40B4-BE49-F238E27FC236}">
                <a16:creationId xmlns:a16="http://schemas.microsoft.com/office/drawing/2014/main" id="{1BEB36A7-67EF-4A51-84A1-42B83DF14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Obraz 9">
            <a:extLst>
              <a:ext uri="{FF2B5EF4-FFF2-40B4-BE49-F238E27FC236}">
                <a16:creationId xmlns:a16="http://schemas.microsoft.com/office/drawing/2014/main" id="{877EBAA2-D7E9-477B-9137-B1FE51D4F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D94A7F2C-A9EE-4548-A8AB-42A03E0C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75" y="2516427"/>
            <a:ext cx="2557056" cy="24837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6213" indent="-1762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43  jcwp RW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450 działań naprawczych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(73% - działania podstawowe,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27% - uzupełniające).</a:t>
            </a:r>
          </a:p>
          <a:p>
            <a:pPr marL="176213" indent="-1762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4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 działań naprawczych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(43%–działania  podstawowe,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57% - uzupełniające)</a:t>
            </a:r>
          </a:p>
          <a:p>
            <a:pPr marL="176213" indent="-1762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8 jcwpd o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pracowano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64 działania naprawcze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(6% - działania podstawowe, 94% - uzupełniające)</a:t>
            </a:r>
          </a:p>
        </p:txBody>
      </p:sp>
      <p:pic>
        <p:nvPicPr>
          <p:cNvPr id="31751" name="Obraz 9">
            <a:extLst>
              <a:ext uri="{FF2B5EF4-FFF2-40B4-BE49-F238E27FC236}">
                <a16:creationId xmlns:a16="http://schemas.microsoft.com/office/drawing/2014/main" id="{63FEA208-AE93-40D4-A973-0AB411599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0A3D921A-044B-4DBB-911D-F8BF428CF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Małej Wisły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24187AD6-1921-46E4-9D77-0E3B49841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610972"/>
              </p:ext>
            </p:extLst>
          </p:nvPr>
        </p:nvGraphicFramePr>
        <p:xfrm>
          <a:off x="7437931" y="5840825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77AC11-AA33-41CD-896C-628C5E145B7D}"/>
              </a:ext>
            </a:extLst>
          </p:cNvPr>
          <p:cNvSpPr txBox="1"/>
          <p:nvPr/>
        </p:nvSpPr>
        <p:spPr>
          <a:xfrm>
            <a:off x="263524" y="1196188"/>
            <a:ext cx="118150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Małej Wisły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zestawy działań dla 55 jcw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(96% wszystkich jcw): łącznie 521 działań: 334 to działania podstawowe, 187 uzupełniające). 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F8C53150-85B5-4E74-ACDE-82C3EABF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478137"/>
              </p:ext>
            </p:extLst>
          </p:nvPr>
        </p:nvGraphicFramePr>
        <p:xfrm>
          <a:off x="263524" y="5842000"/>
          <a:ext cx="5650918" cy="334963"/>
        </p:xfrm>
        <a:graphic>
          <a:graphicData uri="http://schemas.openxmlformats.org/drawingml/2006/table">
            <a:tbl>
              <a:tblPr/>
              <a:tblGrid>
                <a:gridCol w="565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Małej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51" marR="91451" marT="45677" marB="4567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53435AD-F9AA-4732-A447-EBCF476AD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931" y="1673098"/>
            <a:ext cx="4711598" cy="4285250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9EF1FDE7-5176-4686-A00A-1EEA577CF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25" y="1673097"/>
            <a:ext cx="4711598" cy="42852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34F40307-2F3A-4EC3-A8DA-922897742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FD9999F5-4FEA-4405-BC17-756A1DD87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pole tekstowe 1">
            <a:extLst>
              <a:ext uri="{FF2B5EF4-FFF2-40B4-BE49-F238E27FC236}">
                <a16:creationId xmlns:a16="http://schemas.microsoft.com/office/drawing/2014/main" id="{E3DA4942-402D-4308-BDFE-607CD456A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Małej Wisły</a:t>
            </a:r>
          </a:p>
        </p:txBody>
      </p:sp>
      <p:sp>
        <p:nvSpPr>
          <p:cNvPr id="13317" name="pole tekstowe 12">
            <a:extLst>
              <a:ext uri="{FF2B5EF4-FFF2-40B4-BE49-F238E27FC236}">
                <a16:creationId xmlns:a16="http://schemas.microsoft.com/office/drawing/2014/main" id="{E72425E1-FF2B-40CE-86A7-4235C6A75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6467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09971679-E6E5-4295-8521-C5DCAC620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łącznie 1 814 274 238,60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1380D53F-49A5-45BC-AF3D-0BC7DCCC84B6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B944CE2-6F2F-4EB3-B3AF-9D687D100468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13321" name="Obraz 15">
            <a:extLst>
              <a:ext uri="{FF2B5EF4-FFF2-40B4-BE49-F238E27FC236}">
                <a16:creationId xmlns:a16="http://schemas.microsoft.com/office/drawing/2014/main" id="{B433765B-030C-44A9-9D42-0FD6F07B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14795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9439384D-C6BB-4A94-8D76-FCEAA4062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66333"/>
              </p:ext>
            </p:extLst>
          </p:nvPr>
        </p:nvGraphicFramePr>
        <p:xfrm>
          <a:off x="715962" y="2215583"/>
          <a:ext cx="5646737" cy="3512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Małej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6110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(łącznie wszystkie kategorie wód jcwp)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ED57E0ED-6FE7-41C9-83CE-36CE92846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387218"/>
              </p:ext>
            </p:extLst>
          </p:nvPr>
        </p:nvGraphicFramePr>
        <p:xfrm>
          <a:off x="1332797" y="1841432"/>
          <a:ext cx="9526405" cy="4019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951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44028C98-6006-48E8-A449-C4A277D57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C95680DB-2ECC-4E15-A214-659A4E05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pole tekstowe 1">
            <a:extLst>
              <a:ext uri="{FF2B5EF4-FFF2-40B4-BE49-F238E27FC236}">
                <a16:creationId xmlns:a16="http://schemas.microsoft.com/office/drawing/2014/main" id="{0B35AFFC-901E-47A5-9C47-54C21BBB9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Małej Wisły</a:t>
            </a:r>
          </a:p>
        </p:txBody>
      </p:sp>
      <p:sp>
        <p:nvSpPr>
          <p:cNvPr id="17413" name="Text Box 33">
            <a:extLst>
              <a:ext uri="{FF2B5EF4-FFF2-40B4-BE49-F238E27FC236}">
                <a16:creationId xmlns:a16="http://schemas.microsoft.com/office/drawing/2014/main" id="{CC757DF2-F537-4112-B969-C107D479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2771775"/>
            <a:ext cx="76454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rzeczne RW</a:t>
            </a:r>
          </a:p>
        </p:txBody>
      </p:sp>
      <p:sp>
        <p:nvSpPr>
          <p:cNvPr id="17414" name="Text Box 35">
            <a:extLst>
              <a:ext uri="{FF2B5EF4-FFF2-40B4-BE49-F238E27FC236}">
                <a16:creationId xmlns:a16="http://schemas.microsoft.com/office/drawing/2014/main" id="{9C387DDA-2A93-46F7-A29E-9417B8CF3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200" dirty="0">
                <a:latin typeface="Arial" panose="020B0604020202020204" pitchFamily="34" charset="0"/>
              </a:rPr>
              <a:t>Małej Wisły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 dla 43 RW opracowano 450 działań naprawczych, z czego 164 to działania nietechniczne, 146 techniczne, 140 nietechniczno/techniczne. Działania naprawcze nakierowane na redukcję presji znaczących, w tym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38 % wszystkich działań.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38 % wszystkich działań.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15 %, zaś 9 % stanowią działania nakierowane na redukcje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hydrologicznej.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B5108F0D-8A59-4496-A90E-EA215870E8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0256388"/>
              </p:ext>
            </p:extLst>
          </p:nvPr>
        </p:nvGraphicFramePr>
        <p:xfrm>
          <a:off x="2902001" y="3239811"/>
          <a:ext cx="6387998" cy="2749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6C63093F-5CBE-4F5C-B4DE-170B1017B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17698F98-F133-409B-B944-87FBF4E17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pole tekstowe 1">
            <a:extLst>
              <a:ext uri="{FF2B5EF4-FFF2-40B4-BE49-F238E27FC236}">
                <a16:creationId xmlns:a16="http://schemas.microsoft.com/office/drawing/2014/main" id="{5B4CD2FB-A2F5-4E4F-A5B8-BB4047C4B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Małej Wisły</a:t>
            </a:r>
          </a:p>
        </p:txBody>
      </p:sp>
      <p:sp>
        <p:nvSpPr>
          <p:cNvPr id="19461" name="pole tekstowe 12">
            <a:extLst>
              <a:ext uri="{FF2B5EF4-FFF2-40B4-BE49-F238E27FC236}">
                <a16:creationId xmlns:a16="http://schemas.microsoft.com/office/drawing/2014/main" id="{7650E7DA-6942-4A48-8210-981BCA490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27765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395E21BD-4F7B-486C-8CCE-0023889D0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6088" y="2616200"/>
            <a:ext cx="5133975" cy="315913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 –  1 788 734 576, 45 łącznie zł</a:t>
            </a:r>
            <a:endParaRPr lang="pl-PL" altLang="pl-PL" sz="130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DE7D3630-6A98-4064-BBBA-FD0D92129709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0F5B372-74C6-4E15-BA97-334CBEB590C3}"/>
              </a:ext>
            </a:extLst>
          </p:cNvPr>
          <p:cNvSpPr txBox="1"/>
          <p:nvPr/>
        </p:nvSpPr>
        <p:spPr>
          <a:xfrm>
            <a:off x="6796088" y="4137025"/>
            <a:ext cx="4854575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NFOŚiGW/</a:t>
            </a:r>
            <a:r>
              <a:rPr lang="pl-PL" altLang="pl-PL" sz="1300" dirty="0" err="1">
                <a:latin typeface="Roboto" panose="02000000000000000000" pitchFamily="2" charset="0"/>
              </a:rPr>
              <a:t>WFOŚiGW</a:t>
            </a:r>
            <a:endParaRPr lang="pl-PL" altLang="pl-PL" sz="1300" dirty="0">
              <a:latin typeface="Roboto" panose="02000000000000000000" pitchFamily="2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 dirty="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19465" name="Obraz 15">
            <a:extLst>
              <a:ext uri="{FF2B5EF4-FFF2-40B4-BE49-F238E27FC236}">
                <a16:creationId xmlns:a16="http://schemas.microsoft.com/office/drawing/2014/main" id="{F98E221D-7176-468B-BBE7-D986272B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0DAEC897-D739-4B74-BD26-9D01416767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551598"/>
              </p:ext>
            </p:extLst>
          </p:nvPr>
        </p:nvGraphicFramePr>
        <p:xfrm>
          <a:off x="541337" y="2281698"/>
          <a:ext cx="5643153" cy="28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Małej Wisły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4533"/>
            <a:ext cx="5960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 działań dotyczących jcwp rzecznych)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66104B38-6777-4C64-B41B-A9DBFB1C2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305444"/>
              </p:ext>
            </p:extLst>
          </p:nvPr>
        </p:nvGraphicFramePr>
        <p:xfrm>
          <a:off x="1530820" y="1800703"/>
          <a:ext cx="9130360" cy="4191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8238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4AB9959C-6D0F-4BBE-B11C-6E27E5196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EBE0026-E4CA-4611-B155-BAC75F86C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pole tekstowe 1">
            <a:extLst>
              <a:ext uri="{FF2B5EF4-FFF2-40B4-BE49-F238E27FC236}">
                <a16:creationId xmlns:a16="http://schemas.microsoft.com/office/drawing/2014/main" id="{1E6BFFE8-4E68-4356-91FA-C39F6EE12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Małej Wisły</a:t>
            </a:r>
          </a:p>
        </p:txBody>
      </p:sp>
      <p:sp>
        <p:nvSpPr>
          <p:cNvPr id="23557" name="Text Box 7">
            <a:extLst>
              <a:ext uri="{FF2B5EF4-FFF2-40B4-BE49-F238E27FC236}">
                <a16:creationId xmlns:a16="http://schemas.microsoft.com/office/drawing/2014/main" id="{E9E1C214-D6DC-44CC-999A-F10159F4F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105" y="5918200"/>
            <a:ext cx="26645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7.3 </a:t>
            </a:r>
            <a:r>
              <a:rPr lang="pl-PL" alt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Zestaw_działań_RW_ODWisła</a:t>
            </a:r>
            <a:endParaRPr lang="pl-PL" altLang="pl-PL" sz="10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3558" name="Picture 9">
            <a:extLst>
              <a:ext uri="{FF2B5EF4-FFF2-40B4-BE49-F238E27FC236}">
                <a16:creationId xmlns:a16="http://schemas.microsoft.com/office/drawing/2014/main" id="{9B432DEB-0341-4561-8521-BE7E9DCA5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2"/>
          <a:stretch>
            <a:fillRect/>
          </a:stretch>
        </p:blipFill>
        <p:spPr bwMode="auto">
          <a:xfrm>
            <a:off x="1292225" y="1298575"/>
            <a:ext cx="878205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Obraz 7">
            <a:extLst>
              <a:ext uri="{FF2B5EF4-FFF2-40B4-BE49-F238E27FC236}">
                <a16:creationId xmlns:a16="http://schemas.microsoft.com/office/drawing/2014/main" id="{22266996-EC24-4419-A5BA-8063C5FB7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Obraz 9">
            <a:extLst>
              <a:ext uri="{FF2B5EF4-FFF2-40B4-BE49-F238E27FC236}">
                <a16:creationId xmlns:a16="http://schemas.microsoft.com/office/drawing/2014/main" id="{AD5439B9-1BB2-4D66-907D-BAB0EFDCD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pole tekstowe 1">
            <a:extLst>
              <a:ext uri="{FF2B5EF4-FFF2-40B4-BE49-F238E27FC236}">
                <a16:creationId xmlns:a16="http://schemas.microsoft.com/office/drawing/2014/main" id="{A97AB4E2-BC4B-41F6-8CBD-9A44EC884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Małej Wisły – przykład jcwp Przemsza od Białej Przemszy </a:t>
            </a:r>
            <a:b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ujścia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D177AED4-2798-49DE-9319-5C44924AA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72" y="2904615"/>
            <a:ext cx="6405674" cy="246221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</a:pPr>
            <a:r>
              <a:rPr lang="pl-PL" altLang="pl-PL" sz="1000" b="1" dirty="0">
                <a:solidFill>
                  <a:srgbClr val="2F5597"/>
                </a:solidFill>
                <a:latin typeface="Roboto" panose="02000000000000000000" pitchFamily="2" charset="0"/>
              </a:rPr>
              <a:t>Działania uzupełniające: 4 nietechniczne </a:t>
            </a:r>
          </a:p>
        </p:txBody>
      </p:sp>
      <p:graphicFrame>
        <p:nvGraphicFramePr>
          <p:cNvPr id="37130" name="Group 266">
            <a:extLst>
              <a:ext uri="{FF2B5EF4-FFF2-40B4-BE49-F238E27FC236}">
                <a16:creationId xmlns:a16="http://schemas.microsoft.com/office/drawing/2014/main" id="{72E4E6AD-8F4E-4A7A-8FA1-06A2AE9B2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21516"/>
              </p:ext>
            </p:extLst>
          </p:nvPr>
        </p:nvGraphicFramePr>
        <p:xfrm>
          <a:off x="257175" y="1319213"/>
          <a:ext cx="6431471" cy="1516786"/>
        </p:xfrm>
        <a:graphic>
          <a:graphicData uri="http://schemas.openxmlformats.org/drawingml/2006/table">
            <a:tbl>
              <a:tblPr/>
              <a:tblGrid>
                <a:gridCol w="698148">
                  <a:extLst>
                    <a:ext uri="{9D8B030D-6E8A-4147-A177-3AD203B41FA5}">
                      <a16:colId xmlns:a16="http://schemas.microsoft.com/office/drawing/2014/main" val="2041578262"/>
                    </a:ext>
                  </a:extLst>
                </a:gridCol>
                <a:gridCol w="1962442">
                  <a:extLst>
                    <a:ext uri="{9D8B030D-6E8A-4147-A177-3AD203B41FA5}">
                      <a16:colId xmlns:a16="http://schemas.microsoft.com/office/drawing/2014/main" val="827934221"/>
                    </a:ext>
                  </a:extLst>
                </a:gridCol>
                <a:gridCol w="868285">
                  <a:extLst>
                    <a:ext uri="{9D8B030D-6E8A-4147-A177-3AD203B41FA5}">
                      <a16:colId xmlns:a16="http://schemas.microsoft.com/office/drawing/2014/main" val="3327859119"/>
                    </a:ext>
                  </a:extLst>
                </a:gridCol>
                <a:gridCol w="1701370">
                  <a:extLst>
                    <a:ext uri="{9D8B030D-6E8A-4147-A177-3AD203B41FA5}">
                      <a16:colId xmlns:a16="http://schemas.microsoft.com/office/drawing/2014/main" val="2764314470"/>
                    </a:ext>
                  </a:extLst>
                </a:gridCol>
                <a:gridCol w="1201226">
                  <a:extLst>
                    <a:ext uri="{9D8B030D-6E8A-4147-A177-3AD203B41FA5}">
                      <a16:colId xmlns:a16="http://schemas.microsoft.com/office/drawing/2014/main" val="1117603333"/>
                    </a:ext>
                  </a:extLst>
                </a:gridCol>
              </a:tblGrid>
              <a:tr h="286186">
                <a:tc gridSpan="5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920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l-PL" altLang="pl-PL" sz="1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Przemsza od Białej Przemszy do ujścia</a:t>
                      </a:r>
                      <a:endParaRPr kumimoji="0" lang="pl-PL" altLang="pl-PL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00897"/>
                  </a:ext>
                </a:extLst>
              </a:tr>
              <a:tr h="58986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KOD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RW20001021294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SZCW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BIO_HM, BIO_FIZ, FIZ, CHEM, CHEM_B, CHEM_SZ, OCH, 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223081"/>
                  </a:ext>
                </a:extLst>
              </a:tr>
              <a:tr h="640739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NAZWA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Przemsza od Białej Przemszy do ujścia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Ocena stanu 2019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zagrożona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75243"/>
                  </a:ext>
                </a:extLst>
              </a:tr>
            </a:tbl>
          </a:graphicData>
        </a:graphic>
      </p:graphicFrame>
      <p:graphicFrame>
        <p:nvGraphicFramePr>
          <p:cNvPr id="9" name="Group 394">
            <a:extLst>
              <a:ext uri="{FF2B5EF4-FFF2-40B4-BE49-F238E27FC236}">
                <a16:creationId xmlns:a16="http://schemas.microsoft.com/office/drawing/2014/main" id="{D3A9E516-EB81-4CEE-B495-33D3E2633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390539"/>
              </p:ext>
            </p:extLst>
          </p:nvPr>
        </p:nvGraphicFramePr>
        <p:xfrm>
          <a:off x="257175" y="3219452"/>
          <a:ext cx="11802746" cy="2965888"/>
        </p:xfrm>
        <a:graphic>
          <a:graphicData uri="http://schemas.openxmlformats.org/drawingml/2006/table">
            <a:tbl>
              <a:tblPr/>
              <a:tblGrid>
                <a:gridCol w="4736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042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RWP ( 2 działania)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RWH(2 działa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047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Analizy techniczno-ekonomiczne gospodarowania ściekami w obszarze gminy poza aglomeracjami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i aktualizacja programu ochrony środowiska pod kątem poprawy efektywności dotyczącej ograniczania dopływu zanieczyszczeń do jcwp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 Dodatkowy przegląd pozwoleń wodnoprawnych (2 działania)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 Rozbudowa sieci monitoringu przepływu w rzekach zagrożonych znaczącym zmniejszeniem przepływów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422"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Przygotowanie analizy techniczno-ekonomicznej gospodarowania ściekami w obszarze niezurbanizowanym na obszarze gminy w celu ograniczenia dopływu zanieczyszczeń komunalnych do wód. (9 gmin)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programu ochrony środowiska w celu ograniczenia emisji zanieczyszczeń do wody i powietrza, substancji będących czynnikami stwierdzonej presji chemicznej w wodzie oraz redukcji dopływu substancji priorytetowych ze zlewni do jcwp. (9 gmin)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457200" indent="-45720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838200" indent="-3810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257300" indent="-3429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764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133600" indent="-3048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908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30480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5052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962400" indent="-304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Działanie polega na dokonaniu dodatkowego przeglądu udzielonych pozwoleń wodnoprawnych jeżeli wyniki monitoringu wód lub innych danych wskazują, że jest zagrożone osiągnięcie celów środowiskowych. Organy właściwe w sprawach pozwoleń wodnoprawnych przekazują ministrowi właściwemu do spraw gospodarki wodnej wyniki przeglądu pozwoleń wodnoprawnych, wskazując pozwolenia wodnoprawne, które zostały cofnięte lub ograniczone w celu zapobieżenia zagrożeniu osiągnięcia celów środowiskowych.</a:t>
                      </a:r>
                    </a:p>
                    <a:p>
                      <a:pPr marL="457200" marR="0" lvl="0" indent="-4572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Rozbudowa sieci monitoringu przepływu w celu prowadzenia obserwacji natężenia przepływu w rzekach zagrożonych znaczącym zmniejszeniem przepływów. jcwp określone jako objęte zmianami hydrologii o wysokim i bardzo wysokim stopniu istotności oraz jcwp zagrożone okresowym lub trwałym zanikiem przepływu. Obserwacje pozwolą na uzależnienie zrzutów ścieków od wielkości przepływu w cieku (szczególnie dla użytkowników korzystających z usług wodnych w jcwp określonych jako wrażliwe) co pozwoli na ograniczenie występowania wysokich stężeń zanieczyszczeń oraz ich dużych wahań, które są szczególnie szkodliwe dla środowiska wodnego oraz jego ekosystemu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7">
            <a:extLst>
              <a:ext uri="{FF2B5EF4-FFF2-40B4-BE49-F238E27FC236}">
                <a16:creationId xmlns:a16="http://schemas.microsoft.com/office/drawing/2014/main" id="{5C4366DB-9E57-4AD7-83F3-77E20655A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9">
            <a:extLst>
              <a:ext uri="{FF2B5EF4-FFF2-40B4-BE49-F238E27FC236}">
                <a16:creationId xmlns:a16="http://schemas.microsoft.com/office/drawing/2014/main" id="{C0D79DF5-0E6D-4B70-92EA-FA385FD12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pole tekstowe 1">
            <a:extLst>
              <a:ext uri="{FF2B5EF4-FFF2-40B4-BE49-F238E27FC236}">
                <a16:creationId xmlns:a16="http://schemas.microsoft.com/office/drawing/2014/main" id="{92C49721-5EFD-4A6F-A5C5-FA9398C12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671513"/>
            <a:ext cx="11031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Małej Wisły  - przykład jcwp Przemsza od Białej Przemszy do ujścia</a:t>
            </a:r>
          </a:p>
        </p:txBody>
      </p:sp>
      <p:sp>
        <p:nvSpPr>
          <p:cNvPr id="35881" name="pole tekstowe 5">
            <a:extLst>
              <a:ext uri="{FF2B5EF4-FFF2-40B4-BE49-F238E27FC236}">
                <a16:creationId xmlns:a16="http://schemas.microsoft.com/office/drawing/2014/main" id="{3EC81CB0-CE1E-438C-A961-110DADABD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1503363"/>
            <a:ext cx="11599863" cy="269875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pl-PL" altLang="pl-PL" sz="1000" b="1">
                <a:solidFill>
                  <a:srgbClr val="2F5597"/>
                </a:solidFill>
                <a:latin typeface="Roboto" panose="02000000000000000000" pitchFamily="2" charset="0"/>
              </a:rPr>
              <a:t>Działania podstawowe: 7 w tym 6 technicznych, 1 nietechniczne</a:t>
            </a:r>
          </a:p>
        </p:txBody>
      </p:sp>
      <p:graphicFrame>
        <p:nvGraphicFramePr>
          <p:cNvPr id="108649" name="Group 105">
            <a:extLst>
              <a:ext uri="{FF2B5EF4-FFF2-40B4-BE49-F238E27FC236}">
                <a16:creationId xmlns:a16="http://schemas.microsoft.com/office/drawing/2014/main" id="{CB90D90C-3C12-4B34-99A9-DC803E223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70114"/>
              </p:ext>
            </p:extLst>
          </p:nvPr>
        </p:nvGraphicFramePr>
        <p:xfrm>
          <a:off x="282574" y="2032000"/>
          <a:ext cx="11599863" cy="3830638"/>
        </p:xfrm>
        <a:graphic>
          <a:graphicData uri="http://schemas.openxmlformats.org/drawingml/2006/table">
            <a:tbl>
              <a:tblPr/>
              <a:tblGrid>
                <a:gridCol w="1159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188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RWP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dział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ń)</a:t>
                      </a: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 Realizacja Krajowego Programu Oczyszczania Ścieków Komunalnych (5 d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</a:t>
                      </a:r>
                      <a:r>
                        <a:rPr kumimoji="0" lang="pl-PL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iałań</a:t>
                      </a: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 Uporządkowanie i poprawa infrastruktury związanej z gospodarką ściekową na obszarze gminy poza aglomeracjami (1 działanie)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 Kontrola gospodarowania wodami oraz przeglądy pozwoleń wodnoprawnych (1 działanie)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432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i rozbudowa systemu kanalizacyjnego miasta Jaworzna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Budowa sieci kanalizacji sanitarnej w Gminie Chełmek w sołectwach Gorzów i Bobrek w zlewni aglomeracji Jaworzno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sieci poprzez wymianę zaworów podciśnieniowych oraz sterowników zlokalizowanych w studniach na sieci kanalizacyjnej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oczyszczalni ścieków w aglomeracji IMIELIN w celu poprawy jakości odprowadzanych ścieków (ID oczyszczalni: PLSL0810)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Modernizacja części osadowej oczyszczalni ścieków w aglomeracji Jaworzno w celu poprawy jakości odprowadzanych ścieków (ID oczyszczalni: PLSL0120)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Kontrola przestrzegania warunków ustalonych w decyzjach i korzystania z wód (na podstawie art. ...), kontrola gospodarowania wodami (na podstawie art. 334 pr.w.) oraz wykonanie przeglądów pozwoleń wodnoprawnych (na podstawie art. 416 pr.w.) - w zakresie wprowadzania ścieków do wód lub do ziemi, lub do urządzeń kanalizacyjnych.</a:t>
                      </a: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63525" marR="0" lvl="0" indent="-17145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Realizacja działań wynikających z opracowania powstałego w ramach działania RWP_01.05, w tym m.in.:</a:t>
                      </a:r>
                    </a:p>
                    <a:p>
                      <a:pPr marL="92075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 Budowa/modernizacja oczyszczalni ścieków</a:t>
                      </a:r>
                    </a:p>
                    <a:p>
                      <a:pPr marL="92075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 Budowa/modernizacja sieci kanalizacyjnej</a:t>
                      </a:r>
                    </a:p>
                    <a:p>
                      <a:pPr marL="263525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Programy wsparcia finansowego budowy indywidualnych systemów oczyszczania ścieków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63525" marR="0" lvl="0" indent="-1714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pl-PL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Programy wsparcia finansowego budowy i remont bezodpływowych zbiorników na ścieki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pl-PL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526" marR="9526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6" name="Obraz 7">
            <a:extLst>
              <a:ext uri="{FF2B5EF4-FFF2-40B4-BE49-F238E27FC236}">
                <a16:creationId xmlns:a16="http://schemas.microsoft.com/office/drawing/2014/main" id="{B0D84B60-589B-4CF0-95F7-7114F6B4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Obraz 9">
            <a:extLst>
              <a:ext uri="{FF2B5EF4-FFF2-40B4-BE49-F238E27FC236}">
                <a16:creationId xmlns:a16="http://schemas.microsoft.com/office/drawing/2014/main" id="{604F59C4-2193-40CD-8F16-B80C4848E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8" name="pole tekstowe 1">
            <a:extLst>
              <a:ext uri="{FF2B5EF4-FFF2-40B4-BE49-F238E27FC236}">
                <a16:creationId xmlns:a16="http://schemas.microsoft.com/office/drawing/2014/main" id="{37FB0793-786A-4A95-A5FB-7675AF4D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627063"/>
            <a:ext cx="10523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region wodny Małej Wisły – działania w zakresie ciągłości biologicznej jcwp</a:t>
            </a:r>
          </a:p>
        </p:txBody>
      </p:sp>
      <p:sp>
        <p:nvSpPr>
          <p:cNvPr id="104463" name="Text Box 15">
            <a:extLst>
              <a:ext uri="{FF2B5EF4-FFF2-40B4-BE49-F238E27FC236}">
                <a16:creationId xmlns:a16="http://schemas.microsoft.com/office/drawing/2014/main" id="{72625070-E126-47B3-84BD-F81E0817E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5" y="5232400"/>
            <a:ext cx="344998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Załącznik nr 1 Zestaw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działań_Wykaz</a:t>
            </a:r>
            <a:r>
              <a:rPr lang="pl-PL" altLang="pl-PL" sz="9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działań dla </a:t>
            </a:r>
            <a:r>
              <a:rPr lang="pl-PL" altLang="pl-PL" sz="900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endParaRPr lang="pl-PL" altLang="pl-PL" sz="9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464" name="Text Box 16">
            <a:extLst>
              <a:ext uri="{FF2B5EF4-FFF2-40B4-BE49-F238E27FC236}">
                <a16:creationId xmlns:a16="http://schemas.microsoft.com/office/drawing/2014/main" id="{6149C986-C9BA-4CDC-A893-070B7C5A9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997076"/>
            <a:ext cx="3997325" cy="33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Informacje dotyczące budowli, dla których zaplanowano działania naprawcze zawarte zostały w Załączniku 1 do zestawu działań: Wykaz działań dla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budowli_Wisła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algn="just" defTabSz="914400" eaLnBrk="1" hangingPunct="1"/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/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Opis zastawienia zawiera między innymi dane tj.: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Współrzędne budowli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Wysokość piętrzenia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Funkcje obiektu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Ocena potrzeby udrożnienia dla jcwp wg celów środowiskowych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Wyniki ankietyzacji (np. czy budowla drożna tak/nie) </a:t>
            </a:r>
          </a:p>
          <a:p>
            <a:pPr marL="285750" indent="-285750" algn="just" defTabSz="914400" eaLnBrk="1" hangingPunct="1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Nazwa działania</a:t>
            </a: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24BAFF82-7485-4AE3-8E17-B0A134F89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" b="6573"/>
          <a:stretch>
            <a:fillRect/>
          </a:stretch>
        </p:blipFill>
        <p:spPr bwMode="auto">
          <a:xfrm>
            <a:off x="4524375" y="1665288"/>
            <a:ext cx="6623050" cy="356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7">
            <a:extLst>
              <a:ext uri="{FF2B5EF4-FFF2-40B4-BE49-F238E27FC236}">
                <a16:creationId xmlns:a16="http://schemas.microsoft.com/office/drawing/2014/main" id="{707580D2-D84E-4FB2-82D3-67C3B80F9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az 9">
            <a:extLst>
              <a:ext uri="{FF2B5EF4-FFF2-40B4-BE49-F238E27FC236}">
                <a16:creationId xmlns:a16="http://schemas.microsoft.com/office/drawing/2014/main" id="{E0C1DBE0-3594-4F8B-A85E-7CE36DAE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pole tekstowe 1">
            <a:extLst>
              <a:ext uri="{FF2B5EF4-FFF2-40B4-BE49-F238E27FC236}">
                <a16:creationId xmlns:a16="http://schemas.microsoft.com/office/drawing/2014/main" id="{8375DD4D-1672-4F7C-9091-134756D5D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RW – </a:t>
            </a: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ukierunkowana na zapewnienie drożności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E3BBB1F-97B8-4A0A-9542-0A0FF26881E8}"/>
              </a:ext>
            </a:extLst>
          </p:cNvPr>
          <p:cNvGrpSpPr/>
          <p:nvPr/>
        </p:nvGrpSpPr>
        <p:grpSpPr>
          <a:xfrm>
            <a:off x="627698" y="1687354"/>
            <a:ext cx="6051659" cy="2891868"/>
            <a:chOff x="665798" y="1645884"/>
            <a:chExt cx="6051659" cy="2891868"/>
          </a:xfrm>
        </p:grpSpPr>
        <p:pic>
          <p:nvPicPr>
            <p:cNvPr id="18" name="Picture 2" descr="Znaczniki podłogowe strzałka | Dla Przemysłu">
              <a:extLst>
                <a:ext uri="{FF2B5EF4-FFF2-40B4-BE49-F238E27FC236}">
                  <a16:creationId xmlns:a16="http://schemas.microsoft.com/office/drawing/2014/main" id="{C838297C-3173-428C-BDB3-33246250D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021815" y="4240571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Znaczniki podłogowe strzałka | Dla Przemysłu">
              <a:extLst>
                <a:ext uri="{FF2B5EF4-FFF2-40B4-BE49-F238E27FC236}">
                  <a16:creationId xmlns:a16="http://schemas.microsoft.com/office/drawing/2014/main" id="{8D271ED4-5337-476A-ADE5-F8D813A9D0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665798" y="3842287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Znaczniki podłogowe strzałka | Dla Przemysłu">
              <a:extLst>
                <a:ext uri="{FF2B5EF4-FFF2-40B4-BE49-F238E27FC236}">
                  <a16:creationId xmlns:a16="http://schemas.microsoft.com/office/drawing/2014/main" id="{AF9BE81F-2AF3-4362-8B8F-09A31E6929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4919822" y="3238939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Znaczniki podłogowe strzałka | Dla Przemysłu">
              <a:extLst>
                <a:ext uri="{FF2B5EF4-FFF2-40B4-BE49-F238E27FC236}">
                  <a16:creationId xmlns:a16="http://schemas.microsoft.com/office/drawing/2014/main" id="{9E7BBB13-3B11-48C7-8D19-5B61D80EFD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1683443" y="2645375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Znaczniki podłogowe strzałka | Dla Przemysłu">
              <a:extLst>
                <a:ext uri="{FF2B5EF4-FFF2-40B4-BE49-F238E27FC236}">
                  <a16:creationId xmlns:a16="http://schemas.microsoft.com/office/drawing/2014/main" id="{E4CD417C-B1E7-488F-8DAD-250A76623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17" b="29163"/>
            <a:stretch/>
          </p:blipFill>
          <p:spPr bwMode="auto">
            <a:xfrm>
              <a:off x="5786279" y="1645884"/>
              <a:ext cx="695642" cy="297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id="{7201D21A-478F-4D06-B7A2-FD43712F9971}"/>
              </a:ext>
            </a:extLst>
          </p:cNvPr>
          <p:cNvSpPr/>
          <p:nvPr/>
        </p:nvSpPr>
        <p:spPr>
          <a:xfrm>
            <a:off x="106361" y="1237695"/>
            <a:ext cx="72040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1 Analiza informacji na temat budowli poprzecznych (baza HYMO, weryfikacja </a:t>
            </a:r>
            <a:r>
              <a:rPr 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ortofomap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wyniki ankietyzacji):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budowle w złym stanie technicznym lub obiekty nieużytkowane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 likwidacji budowli poprzecznych/przebudowa budowli poprzecznych na bystrza. Realizacja działań w zakresie drożności zgodnie z przeprowadzoną analizą (RWHM_01.05).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duża wysokość piętrzenia, brak urządzeń do migracji ryb, brak zapewnionej ciągłości biologicznej  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 danych na temat obiektu, niska wysokość piętrzenia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Ocena wpływu budowli poprzecznych na ciągłość biologiczną i cele środowiskowe jcwp (RWHM_02.06).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ale brak danych na temat ich skuteczności </a:t>
            </a:r>
          </a:p>
          <a:p>
            <a:pPr marL="538163" indent="-274638" algn="just"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Monitoring skuteczności istniejących urządzeń do migracji ryb (RWHM_02.08); Kontrola funkcjonowania urządzeń do migracji ryb (RWHM_02.07).</a:t>
            </a:r>
          </a:p>
          <a:p>
            <a:pPr marL="538163" indent="-274638" algn="just">
              <a:buFontTx/>
              <a:buChar char="-"/>
              <a:defRPr/>
            </a:pPr>
            <a:r>
              <a:rPr lang="pl-PL" altLang="en-US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występowanie urządzeń do migracji ryb, urządzenia nie są skuteczne           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Analiza możliwości przebudowy budowli piętrzących w zakresie zapewniającym ciągłość biologiczną i spełnienie celów środowiskowych. Realizacja działań zgodnie z przeprowadzoną analizą (RWHM_02.01).</a:t>
            </a:r>
          </a:p>
          <a:p>
            <a:pPr marL="538163" indent="-274638">
              <a:buFontTx/>
              <a:buChar char="-"/>
              <a:defRPr/>
            </a:pPr>
            <a:endParaRPr lang="pl-PL" altLang="en-US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Krok 2 Weryfikacja statusu realizacja działań z aPWŚK - działania niezrealizowane i w trakcie realizacji są prolongowane </a:t>
            </a:r>
            <a:r>
              <a:rPr lang="pl-PL" altLang="en-US" sz="1300" dirty="0">
                <a:latin typeface="Roboto" panose="02000000000000000000" pitchFamily="2" charset="0"/>
                <a:ea typeface="Roboto" panose="02000000000000000000" pitchFamily="2" charset="0"/>
              </a:rPr>
              <a:t>(RWHM_02.02, RWHM_02.03, RWHM_02.04).</a:t>
            </a:r>
          </a:p>
          <a:p>
            <a:pPr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pl-PL" altLang="en-US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Tx/>
              <a:buChar char="-"/>
              <a:defRPr/>
            </a:pPr>
            <a:endParaRPr lang="en-US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72D0A95-5915-4FF4-8E66-B5558E51C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436" y="1304522"/>
            <a:ext cx="4881564" cy="44398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7">
            <a:extLst>
              <a:ext uri="{FF2B5EF4-FFF2-40B4-BE49-F238E27FC236}">
                <a16:creationId xmlns:a16="http://schemas.microsoft.com/office/drawing/2014/main" id="{724D2969-4C3B-4589-AEC9-097F1144F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Obraz 9">
            <a:extLst>
              <a:ext uri="{FF2B5EF4-FFF2-40B4-BE49-F238E27FC236}">
                <a16:creationId xmlns:a16="http://schemas.microsoft.com/office/drawing/2014/main" id="{177D9D5A-43CD-41CF-9E8E-2AFBD366D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521F7BAA-91E3-458C-A0AA-1CB1E3CC9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udział poszczególnych typów działań – region wodny Małej  Wisły</a:t>
            </a:r>
          </a:p>
        </p:txBody>
      </p:sp>
      <p:sp>
        <p:nvSpPr>
          <p:cNvPr id="33797" name="Text Box 33">
            <a:extLst>
              <a:ext uri="{FF2B5EF4-FFF2-40B4-BE49-F238E27FC236}">
                <a16:creationId xmlns:a16="http://schemas.microsoft.com/office/drawing/2014/main" id="{6B66F68A-91A4-4172-9021-109F68767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559050"/>
            <a:ext cx="59309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– jcwp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33798" name="Text Box 35">
            <a:extLst>
              <a:ext uri="{FF2B5EF4-FFF2-40B4-BE49-F238E27FC236}">
                <a16:creationId xmlns:a16="http://schemas.microsoft.com/office/drawing/2014/main" id="{0822BC8A-DB86-4EFA-A0B9-8DA4142B7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1692275"/>
            <a:ext cx="10602913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Małej Wisły opracowano 7 działań naprawczych dla 4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tym 5 technicznych, 1 nietechniczne,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nietechniczno/techniczne. Działania nakierowane na redukcję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fizykochemicznych  i chemicznych (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RWrP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stanowią 86 % wszystkich działań. Działania naprawcze nakierowane na redukcję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RWrC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stanowią łącznie 14% wszystkich działań</a:t>
            </a:r>
            <a:r>
              <a:rPr lang="pl-PL" altLang="pl-PL" sz="13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51F55E9A-011E-4E43-B783-A1826B8D73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675108"/>
              </p:ext>
            </p:extLst>
          </p:nvPr>
        </p:nvGraphicFramePr>
        <p:xfrm>
          <a:off x="3414251" y="3136326"/>
          <a:ext cx="5658465" cy="2755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Małej Wisły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25 539 662,15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10922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3709B3F8-3985-4446-9ABB-C9CC232C4E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032508"/>
              </p:ext>
            </p:extLst>
          </p:nvPr>
        </p:nvGraphicFramePr>
        <p:xfrm>
          <a:off x="343975" y="1929606"/>
          <a:ext cx="4808127" cy="284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>
            <a:extLst>
              <a:ext uri="{FF2B5EF4-FFF2-40B4-BE49-F238E27FC236}">
                <a16:creationId xmlns:a16="http://schemas.microsoft.com/office/drawing/2014/main" id="{2260C288-EDF2-484A-B1A2-10456FE37D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5899237"/>
              </p:ext>
            </p:extLst>
          </p:nvPr>
        </p:nvGraphicFramePr>
        <p:xfrm>
          <a:off x="5978012" y="2011318"/>
          <a:ext cx="6009137" cy="285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Obraz 7">
            <a:extLst>
              <a:ext uri="{FF2B5EF4-FFF2-40B4-BE49-F238E27FC236}">
                <a16:creationId xmlns:a16="http://schemas.microsoft.com/office/drawing/2014/main" id="{7BB32DF0-FA68-4EC2-8E4C-32C5557D4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Obraz 9">
            <a:extLst>
              <a:ext uri="{FF2B5EF4-FFF2-40B4-BE49-F238E27FC236}">
                <a16:creationId xmlns:a16="http://schemas.microsoft.com/office/drawing/2014/main" id="{25E2077D-14AA-49CE-B416-7EA663BA89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534">
            <a:extLst>
              <a:ext uri="{FF2B5EF4-FFF2-40B4-BE49-F238E27FC236}">
                <a16:creationId xmlns:a16="http://schemas.microsoft.com/office/drawing/2014/main" id="{326BFF9D-E9B0-407D-8081-185BF30AD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1350963"/>
            <a:ext cx="46402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 zestawy działań opracowano łącznie 10 826 działań dla 1528 jcw (85 % wszystkich jcw w obszarze dorzecza)</a:t>
            </a:r>
            <a:r>
              <a:rPr lang="pl-PL" alt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Szacunkowy koszt określony został na ponad 9 mld zł. Największy udział w kosztach mają działania z zakresu gospodarki komunalnej i odpadami - 84%.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rzeczne: 8020 działań.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stanowią działania związane z poprawą warunków dla obszarów chronionych 3 877 działań; działania związane z gospodarką ściekową - 1 041 działań, przebudowa budowli piętrzących w zakresie zapewniającym ciągłość biologiczną i osiągnięcie celów środowiskowych - 636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pl-PL" altLang="pl-PL" sz="12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zbiornikowe: 57 działań.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16 działań; weryfikacja programu ochrony środowiska – 13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jeziorne:</a:t>
            </a:r>
            <a:r>
              <a:rPr lang="pl-PL" alt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2398 działań.</a:t>
            </a:r>
            <a:r>
              <a:rPr lang="pl-PL" altLang="pl-PL" sz="12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68% działania podstawowe, 32% uzupełniające. Najliczniejszą grupę działań stanowią działania związane z poprawą warunków dla obszarów chronionych – 964 działania; weryfikacja programu ochrony środowiska oraz działania kontrolne i monitoringowe – 235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 przejściowe i przybrzeżne: 70 działań.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związane z poprawą warunków dla obszarów chronionych 37 działań.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jcwpd: 274 działania</a:t>
            </a:r>
            <a:r>
              <a:rPr lang="pl-PL" altLang="pl-PL" sz="12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Najliczniejszą grupę działań stanowią działania z kategorii inne oraz gospodarka komunalna</a:t>
            </a:r>
            <a:r>
              <a:rPr lang="pl-PL" altLang="pl-PL" sz="12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endParaRPr lang="pl-PL" altLang="pl-PL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DDF52704-7B57-4BD9-A461-7BE5132AF4EE}"/>
              </a:ext>
            </a:extLst>
          </p:cNvPr>
          <p:cNvGraphicFramePr>
            <a:graphicFrameLocks noGrp="1"/>
          </p:cNvGraphicFramePr>
          <p:nvPr/>
        </p:nvGraphicFramePr>
        <p:xfrm>
          <a:off x="8726488" y="5883275"/>
          <a:ext cx="4584700" cy="212844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jcwpd 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462" marB="45462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9943" name="Obraz 9">
            <a:extLst>
              <a:ext uri="{FF2B5EF4-FFF2-40B4-BE49-F238E27FC236}">
                <a16:creationId xmlns:a16="http://schemas.microsoft.com/office/drawing/2014/main" id="{C897A315-A6E6-4189-A4DD-1303A21B7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29C63CB2-7ED9-47B2-AE66-970E07A75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obszar dorzecza Odry</a:t>
            </a:r>
          </a:p>
        </p:txBody>
      </p:sp>
      <p:pic>
        <p:nvPicPr>
          <p:cNvPr id="39945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8460DA5-2A6C-47BD-BD97-25E969958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1325563"/>
            <a:ext cx="34544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793F3920-AF9E-44FB-93F4-716AAD5BD7EE}"/>
              </a:ext>
            </a:extLst>
          </p:cNvPr>
          <p:cNvGraphicFramePr>
            <a:graphicFrameLocks noGrp="1"/>
          </p:cNvGraphicFramePr>
          <p:nvPr/>
        </p:nvGraphicFramePr>
        <p:xfrm>
          <a:off x="4983163" y="5840413"/>
          <a:ext cx="4584700" cy="214312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9948" name="Obraz 14">
            <a:extLst>
              <a:ext uri="{FF2B5EF4-FFF2-40B4-BE49-F238E27FC236}">
                <a16:creationId xmlns:a16="http://schemas.microsoft.com/office/drawing/2014/main" id="{6B31E903-08C6-4279-A1C5-720F1CB7B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559594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BFBE9D3-D385-408E-B37B-323891862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25" y="1463675"/>
            <a:ext cx="34544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az 7">
            <a:extLst>
              <a:ext uri="{FF2B5EF4-FFF2-40B4-BE49-F238E27FC236}">
                <a16:creationId xmlns:a16="http://schemas.microsoft.com/office/drawing/2014/main" id="{D8EB33DC-D8AA-48B3-81B2-847B7886F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az 9">
            <a:extLst>
              <a:ext uri="{FF2B5EF4-FFF2-40B4-BE49-F238E27FC236}">
                <a16:creationId xmlns:a16="http://schemas.microsoft.com/office/drawing/2014/main" id="{B6F89310-5C63-44DB-B99B-34EF38754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534">
            <a:extLst>
              <a:ext uri="{FF2B5EF4-FFF2-40B4-BE49-F238E27FC236}">
                <a16:creationId xmlns:a16="http://schemas.microsoft.com/office/drawing/2014/main" id="{F404B8A3-D362-4388-8E14-7BA3E38DD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593" y="2406374"/>
            <a:ext cx="3205626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65113" indent="-2651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Dla 116  jcwp RW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opracowano 518 działań naprawczych (71% - działania podstawowe, 29% - uzupełniające).</a:t>
            </a:r>
          </a:p>
          <a:p>
            <a:pPr marL="265113" indent="-2651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Dla 3 jcwp </a:t>
            </a:r>
            <a:r>
              <a:rPr lang="pl-PL" alt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RWr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opracowano </a:t>
            </a:r>
            <a:b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</a:b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8 działań naprawczych (25 %–działania  podstawowe, 75 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% - uzupełniające)</a:t>
            </a:r>
          </a:p>
          <a:p>
            <a:pPr marL="265113" indent="-2651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Dla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 jcwp LW 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opracowano </a:t>
            </a:r>
            <a:b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2 działania naprawcze (50 %–działania  podstawowe, 50% - uzupełniające)</a:t>
            </a:r>
            <a:endParaRPr lang="pl-PL" altLang="pl-PL" sz="12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65113" indent="-265113" defTabSz="914400"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Dla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11 jcwpd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opracowano 84 działania naprawcze (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</a:rPr>
              <a:t>24% - działania podstawowe, 76% - uzupełniające)</a:t>
            </a:r>
          </a:p>
        </p:txBody>
      </p:sp>
      <p:pic>
        <p:nvPicPr>
          <p:cNvPr id="41989" name="Obraz 9">
            <a:extLst>
              <a:ext uri="{FF2B5EF4-FFF2-40B4-BE49-F238E27FC236}">
                <a16:creationId xmlns:a16="http://schemas.microsoft.com/office/drawing/2014/main" id="{191ED90E-79E9-4FD1-B8B4-08675CA35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pole tekstowe 1">
            <a:extLst>
              <a:ext uri="{FF2B5EF4-FFF2-40B4-BE49-F238E27FC236}">
                <a16:creationId xmlns:a16="http://schemas.microsoft.com/office/drawing/2014/main" id="{A03B2AB0-9F0F-45B3-8310-B8559F2D4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Górnej Odry</a:t>
            </a: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017044AF-F474-4F1C-93DF-3A6CF830B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4219" y="5376525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Calibri" panose="020F0502020204030204" pitchFamily="34" charset="0"/>
              </a:rPr>
              <a:t>Górnej Odry</a:t>
            </a:r>
            <a:endParaRPr lang="en-US" altLang="pl-PL" sz="800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1992" name="pole tekstowe 10">
            <a:extLst>
              <a:ext uri="{FF2B5EF4-FFF2-40B4-BE49-F238E27FC236}">
                <a16:creationId xmlns:a16="http://schemas.microsoft.com/office/drawing/2014/main" id="{A0BE9779-6849-4D99-ACAB-7D14997BD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Górnej Odry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opracowano zestawy działań dla 131 jcw (81% wszystkich jcw)</a:t>
            </a:r>
            <a:r>
              <a:rPr lang="pl-PL" altLang="pl-PL" sz="1400" b="1" dirty="0">
                <a:solidFill>
                  <a:schemeClr val="accent1"/>
                </a:solidFill>
                <a:latin typeface="Roboto" panose="02000000000000000000" pitchFamily="2" charset="0"/>
              </a:rPr>
              <a:t>: </a:t>
            </a:r>
            <a:r>
              <a:rPr lang="pl-PL" altLang="pl-PL" sz="1300" dirty="0">
                <a:latin typeface="Roboto" panose="02000000000000000000" pitchFamily="2" charset="0"/>
              </a:rPr>
              <a:t>łącznie 612 działań: 392 działania podstawowe, </a:t>
            </a:r>
            <a:br>
              <a:rPr lang="pl-PL" altLang="pl-PL" sz="1300" dirty="0">
                <a:latin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</a:rPr>
              <a:t>220 działań uzupełniających).</a:t>
            </a:r>
          </a:p>
        </p:txBody>
      </p:sp>
      <p:sp>
        <p:nvSpPr>
          <p:cNvPr id="41993" name="Rectangle 9">
            <a:extLst>
              <a:ext uri="{FF2B5EF4-FFF2-40B4-BE49-F238E27FC236}">
                <a16:creationId xmlns:a16="http://schemas.microsoft.com/office/drawing/2014/main" id="{5A323067-97FF-423A-8580-948530206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5352968"/>
            <a:ext cx="56515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Górnej Odry</a:t>
            </a:r>
            <a:endParaRPr lang="en-US" altLang="pl-PL" sz="800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002C567-BD5A-422E-94F5-FDAF5C62C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64" y="1716554"/>
            <a:ext cx="4287529" cy="3899555"/>
          </a:xfrm>
          <a:prstGeom prst="rect">
            <a:avLst/>
          </a:prstGeom>
        </p:spPr>
      </p:pic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A73416FD-0269-4A74-B632-4BBEB5F16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1759" y="1716554"/>
            <a:ext cx="4287529" cy="38995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2BB2378D-A359-40CE-BDFB-BC2E324E2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294C7860-A544-456D-A8CF-B168F641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6C7036F4-DDA5-4D23-AA77-023127258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Górnej Odry</a:t>
            </a:r>
          </a:p>
        </p:txBody>
      </p:sp>
      <p:sp>
        <p:nvSpPr>
          <p:cNvPr id="44037" name="pole tekstowe 12">
            <a:extLst>
              <a:ext uri="{FF2B5EF4-FFF2-40B4-BE49-F238E27FC236}">
                <a16:creationId xmlns:a16="http://schemas.microsoft.com/office/drawing/2014/main" id="{9C31D128-0BC3-4128-9EF2-1BA2CC679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56467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(łącznie wszystkie kategorie wód jcwp)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B4103CFC-D0BA-44BC-B332-6C7AFB7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– łącznie 1 452 803,4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7A8218B1-1AA0-41B9-A8F5-DEFAC05598BC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5AB22E4-7386-4A53-9B33-2D56BD572A0A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44041" name="Obraz 15">
            <a:extLst>
              <a:ext uri="{FF2B5EF4-FFF2-40B4-BE49-F238E27FC236}">
                <a16:creationId xmlns:a16="http://schemas.microsoft.com/office/drawing/2014/main" id="{29C63997-870E-466C-96D9-EBAC1F8B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DF143C39-2AD8-4343-B797-72BC8F8F32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987816"/>
              </p:ext>
            </p:extLst>
          </p:nvPr>
        </p:nvGraphicFramePr>
        <p:xfrm>
          <a:off x="422223" y="2266163"/>
          <a:ext cx="5427969" cy="329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7078901-2268-4140-B19D-7DE3A1049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B666C548-6781-4AFF-B8C1-3E912DCD8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E6F24E7E-6A16-4243-9BBB-376DC8227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– region wodny  Górnej Odry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ACBBA2B0-5376-4091-9023-475C175DD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67297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(łącznie wszystkie kategorie wód jcwp – region wodny)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87252AD2-2622-4420-AEA2-6D716E3FF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7869599"/>
              </p:ext>
            </p:extLst>
          </p:nvPr>
        </p:nvGraphicFramePr>
        <p:xfrm>
          <a:off x="1779103" y="1773756"/>
          <a:ext cx="8633793" cy="427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Obraz 7">
            <a:extLst>
              <a:ext uri="{FF2B5EF4-FFF2-40B4-BE49-F238E27FC236}">
                <a16:creationId xmlns:a16="http://schemas.microsoft.com/office/drawing/2014/main" id="{BD09E426-9D08-46B9-A0C0-12F6A47BA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Obraz 9">
            <a:extLst>
              <a:ext uri="{FF2B5EF4-FFF2-40B4-BE49-F238E27FC236}">
                <a16:creationId xmlns:a16="http://schemas.microsoft.com/office/drawing/2014/main" id="{7FF4984A-A721-4971-B1F5-CCC895B17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pole tekstowe 1">
            <a:extLst>
              <a:ext uri="{FF2B5EF4-FFF2-40B4-BE49-F238E27FC236}">
                <a16:creationId xmlns:a16="http://schemas.microsoft.com/office/drawing/2014/main" id="{1A25F323-0CB4-4708-884A-4828015E1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udział poszczególnych typów działań - region wodny Górnej Odry</a:t>
            </a:r>
          </a:p>
        </p:txBody>
      </p:sp>
      <p:sp>
        <p:nvSpPr>
          <p:cNvPr id="48133" name="Text Box 33">
            <a:extLst>
              <a:ext uri="{FF2B5EF4-FFF2-40B4-BE49-F238E27FC236}">
                <a16:creationId xmlns:a16="http://schemas.microsoft.com/office/drawing/2014/main" id="{4F802A5E-2864-488E-B175-3DAE510CF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125" y="2804322"/>
            <a:ext cx="700189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rzeczne RW</a:t>
            </a:r>
          </a:p>
        </p:txBody>
      </p:sp>
      <p:sp>
        <p:nvSpPr>
          <p:cNvPr id="48134" name="Text Box 35">
            <a:extLst>
              <a:ext uri="{FF2B5EF4-FFF2-40B4-BE49-F238E27FC236}">
                <a16:creationId xmlns:a16="http://schemas.microsoft.com/office/drawing/2014/main" id="{B39B7981-5170-43EF-A886-60C3E8F2C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200" dirty="0">
                <a:latin typeface="Arial" panose="020B0604020202020204" pitchFamily="34" charset="0"/>
              </a:rPr>
              <a:t>Górnej Odry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dla 116 jcwp RW opracowano 518 działań naprawczych, z czego 253 to działania nietechniczne, 178 techniczne, 87 nietechniczno/techniczne. Działania naprawcze nakierowane na redukcję presji znaczących, w tym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presji skumulowanych (RWC)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łącznie 22 % wszystkich działań.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presje fizykochemiczne i chemiczne (RWP)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57 % wszystkich działań. Działania nakierowane na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presje hydromorfologiczne </a:t>
            </a:r>
            <a:r>
              <a:rPr lang="pl-PL" altLang="pl-PL" sz="1200" dirty="0">
                <a:solidFill>
                  <a:srgbClr val="000000"/>
                </a:solidFill>
                <a:latin typeface="Roboto" panose="02000000000000000000" pitchFamily="2" charset="0"/>
              </a:rPr>
              <a:t>stanowią 16 %, zaś 5% stanowią działania nakierowane na redukcje </a:t>
            </a:r>
            <a:r>
              <a:rPr lang="pl-PL" altLang="pl-PL" sz="12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hydrologicznej.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106EB91F-AC85-4038-81DE-7F9E2D6A8A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130058"/>
              </p:ext>
            </p:extLst>
          </p:nvPr>
        </p:nvGraphicFramePr>
        <p:xfrm>
          <a:off x="3359843" y="3302748"/>
          <a:ext cx="5472313" cy="2662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az 7">
            <a:extLst>
              <a:ext uri="{FF2B5EF4-FFF2-40B4-BE49-F238E27FC236}">
                <a16:creationId xmlns:a16="http://schemas.microsoft.com/office/drawing/2014/main" id="{2BB2378D-A359-40CE-BDFB-BC2E324E2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az 9">
            <a:extLst>
              <a:ext uri="{FF2B5EF4-FFF2-40B4-BE49-F238E27FC236}">
                <a16:creationId xmlns:a16="http://schemas.microsoft.com/office/drawing/2014/main" id="{294C7860-A544-456D-A8CF-B168F641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pole tekstowe 1">
            <a:extLst>
              <a:ext uri="{FF2B5EF4-FFF2-40B4-BE49-F238E27FC236}">
                <a16:creationId xmlns:a16="http://schemas.microsoft.com/office/drawing/2014/main" id="{6C7036F4-DDA5-4D23-AA77-023127258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Górnej Odry</a:t>
            </a:r>
          </a:p>
        </p:txBody>
      </p:sp>
      <p:sp>
        <p:nvSpPr>
          <p:cNvPr id="44037" name="pole tekstowe 12">
            <a:extLst>
              <a:ext uri="{FF2B5EF4-FFF2-40B4-BE49-F238E27FC236}">
                <a16:creationId xmlns:a16="http://schemas.microsoft.com/office/drawing/2014/main" id="{9C31D128-0BC3-4128-9EF2-1BA2CC679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98625"/>
            <a:ext cx="347402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Harmonogram wdrożenia działań (jcwp RW)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B4103CFC-D0BA-44BC-B332-6C7AFB7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3" y="2616200"/>
            <a:ext cx="4841875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Koszt realizacji działań jcwp RW – łącznie 1 452 688,8 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7A8218B1-1AA0-41B9-A8F5-DEFAC05598BC}"/>
              </a:ext>
            </a:extLst>
          </p:cNvPr>
          <p:cNvSpPr/>
          <p:nvPr/>
        </p:nvSpPr>
        <p:spPr>
          <a:xfrm rot="5400000">
            <a:off x="8721725" y="3365500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5AB22E4-7386-4A53-9B33-2D56BD572A0A}"/>
              </a:ext>
            </a:extLst>
          </p:cNvPr>
          <p:cNvSpPr txBox="1"/>
          <p:nvPr/>
        </p:nvSpPr>
        <p:spPr>
          <a:xfrm>
            <a:off x="6796088" y="4137025"/>
            <a:ext cx="4679950" cy="1109663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300" b="1">
                <a:solidFill>
                  <a:srgbClr val="2F5597"/>
                </a:solidFill>
                <a:latin typeface="Roboto" panose="02000000000000000000" pitchFamily="2" charset="0"/>
              </a:rPr>
              <a:t>Źródło środków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własne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Budżet państwa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NFOŚiGW/WFOŚiGW</a:t>
            </a:r>
          </a:p>
          <a:p>
            <a:pPr algn="ctr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300">
                <a:latin typeface="Roboto" panose="02000000000000000000" pitchFamily="2" charset="0"/>
              </a:rPr>
              <a:t>Środki UE</a:t>
            </a:r>
          </a:p>
        </p:txBody>
      </p:sp>
      <p:pic>
        <p:nvPicPr>
          <p:cNvPr id="44041" name="Obraz 15">
            <a:extLst>
              <a:ext uri="{FF2B5EF4-FFF2-40B4-BE49-F238E27FC236}">
                <a16:creationId xmlns:a16="http://schemas.microsoft.com/office/drawing/2014/main" id="{29C63997-870E-466C-96D9-EBAC1F8B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1289050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2A441626-8056-4F31-B676-33A5A3DD0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421397"/>
              </p:ext>
            </p:extLst>
          </p:nvPr>
        </p:nvGraphicFramePr>
        <p:xfrm>
          <a:off x="375162" y="2134343"/>
          <a:ext cx="5858508" cy="318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93334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Obraz 7">
            <a:extLst>
              <a:ext uri="{FF2B5EF4-FFF2-40B4-BE49-F238E27FC236}">
                <a16:creationId xmlns:a16="http://schemas.microsoft.com/office/drawing/2014/main" id="{37078901-2268-4140-B19D-7DE3A1049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Obraz 9">
            <a:extLst>
              <a:ext uri="{FF2B5EF4-FFF2-40B4-BE49-F238E27FC236}">
                <a16:creationId xmlns:a16="http://schemas.microsoft.com/office/drawing/2014/main" id="{B666C548-6781-4AFF-B8C1-3E912DCD8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pole tekstowe 1">
            <a:extLst>
              <a:ext uri="{FF2B5EF4-FFF2-40B4-BE49-F238E27FC236}">
                <a16:creationId xmlns:a16="http://schemas.microsoft.com/office/drawing/2014/main" id="{E6F24E7E-6A16-4243-9BBB-376DC8227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 Górnej Odry</a:t>
            </a:r>
          </a:p>
        </p:txBody>
      </p:sp>
      <p:sp>
        <p:nvSpPr>
          <p:cNvPr id="46085" name="pole tekstowe 13">
            <a:extLst>
              <a:ext uri="{FF2B5EF4-FFF2-40B4-BE49-F238E27FC236}">
                <a16:creationId xmlns:a16="http://schemas.microsoft.com/office/drawing/2014/main" id="{ACBBA2B0-5376-4091-9023-475C175DD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335088"/>
            <a:ext cx="3647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Jednostki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odpowiedzialne za realizację (jcwp RW)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6925D3A0-C9D9-46DE-A996-05544CB4B0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336339"/>
              </p:ext>
            </p:extLst>
          </p:nvPr>
        </p:nvGraphicFramePr>
        <p:xfrm>
          <a:off x="1779103" y="1756191"/>
          <a:ext cx="8633793" cy="427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405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Obraz 7">
            <a:extLst>
              <a:ext uri="{FF2B5EF4-FFF2-40B4-BE49-F238E27FC236}">
                <a16:creationId xmlns:a16="http://schemas.microsoft.com/office/drawing/2014/main" id="{D6C32B94-F100-4986-BD00-8AFDBD100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Obraz 9">
            <a:extLst>
              <a:ext uri="{FF2B5EF4-FFF2-40B4-BE49-F238E27FC236}">
                <a16:creationId xmlns:a16="http://schemas.microsoft.com/office/drawing/2014/main" id="{DB5885D8-0F8D-4B74-9A57-E30D45865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pole tekstowe 1">
            <a:extLst>
              <a:ext uri="{FF2B5EF4-FFF2-40B4-BE49-F238E27FC236}">
                <a16:creationId xmlns:a16="http://schemas.microsoft.com/office/drawing/2014/main" id="{706ADD38-5BB2-4D65-817D-B511F5113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4" y="868363"/>
            <a:ext cx="112367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zbiornikowe– udział poszczególnych typów działań - region wodny Górnej Odry</a:t>
            </a:r>
          </a:p>
        </p:txBody>
      </p:sp>
      <p:sp>
        <p:nvSpPr>
          <p:cNvPr id="50181" name="Text Box 33">
            <a:extLst>
              <a:ext uri="{FF2B5EF4-FFF2-40B4-BE49-F238E27FC236}">
                <a16:creationId xmlns:a16="http://schemas.microsoft.com/office/drawing/2014/main" id="{884D391F-8AFC-466F-A0B3-A7B3737BF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992" y="2666488"/>
            <a:ext cx="872520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zbiornikowe </a:t>
            </a:r>
            <a:r>
              <a:rPr lang="pl-PL" altLang="pl-PL" sz="1300" b="1" dirty="0" err="1">
                <a:solidFill>
                  <a:srgbClr val="FFC000"/>
                </a:solidFill>
                <a:latin typeface="Roboto" panose="02000000000000000000" pitchFamily="2" charset="0"/>
              </a:rPr>
              <a:t>RWr</a:t>
            </a:r>
            <a:endParaRPr lang="pl-PL" altLang="pl-PL" sz="1300" b="1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50182" name="Text Box 35">
            <a:extLst>
              <a:ext uri="{FF2B5EF4-FFF2-40B4-BE49-F238E27FC236}">
                <a16:creationId xmlns:a16="http://schemas.microsoft.com/office/drawing/2014/main" id="{6ECBD07E-8579-4FB4-A73B-FBAE2C0E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Górnej Odry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3 jcwp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opracowano 8 działań naprawczych, z czego 5 to działania nietechniczne, 1 techniczne, </a:t>
            </a:r>
            <a:b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nietechniczno/techniczne. Działania naprawcze nakierowane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RWrC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łącznie 50% wszystkich działań. Działania nakierowane na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fizykochemiczne i chemiczne (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RWrP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stanowią 50 % wszystkich działań. </a:t>
            </a: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2763C20E-14D4-4405-B227-A087EDE9D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833357"/>
              </p:ext>
            </p:extLst>
          </p:nvPr>
        </p:nvGraphicFramePr>
        <p:xfrm>
          <a:off x="3502742" y="3077750"/>
          <a:ext cx="5461820" cy="2756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zbiornikowe – region wodny Górnej Odry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113 315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89255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66BC5903-E624-4004-9695-5A70F683DF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907176"/>
              </p:ext>
            </p:extLst>
          </p:nvPr>
        </p:nvGraphicFramePr>
        <p:xfrm>
          <a:off x="251379" y="2026126"/>
          <a:ext cx="5430284" cy="2953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85C10AFE-53AA-48D3-8D69-5AE978D4D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562021"/>
              </p:ext>
            </p:extLst>
          </p:nvPr>
        </p:nvGraphicFramePr>
        <p:xfrm>
          <a:off x="5681663" y="2010352"/>
          <a:ext cx="6104362" cy="2927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75345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Obraz 7">
            <a:extLst>
              <a:ext uri="{FF2B5EF4-FFF2-40B4-BE49-F238E27FC236}">
                <a16:creationId xmlns:a16="http://schemas.microsoft.com/office/drawing/2014/main" id="{DDFDD113-AF34-4698-9C30-01F4E7FF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Obraz 9">
            <a:extLst>
              <a:ext uri="{FF2B5EF4-FFF2-40B4-BE49-F238E27FC236}">
                <a16:creationId xmlns:a16="http://schemas.microsoft.com/office/drawing/2014/main" id="{2FDC7AFD-2313-4CF7-B286-6F9083BF7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pole tekstowe 1">
            <a:extLst>
              <a:ext uri="{FF2B5EF4-FFF2-40B4-BE49-F238E27FC236}">
                <a16:creationId xmlns:a16="http://schemas.microsoft.com/office/drawing/2014/main" id="{65AD788C-5804-4C45-83D5-971341F75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udział poszczególnych typów działań - region wodny Górnej Odry</a:t>
            </a:r>
          </a:p>
        </p:txBody>
      </p:sp>
      <p:sp>
        <p:nvSpPr>
          <p:cNvPr id="52229" name="Text Box 33">
            <a:extLst>
              <a:ext uri="{FF2B5EF4-FFF2-40B4-BE49-F238E27FC236}">
                <a16:creationId xmlns:a16="http://schemas.microsoft.com/office/drawing/2014/main" id="{FC1051E8-C9DC-4CEA-8261-C151C15E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4" y="2822575"/>
            <a:ext cx="10736723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jeziorne  LW</a:t>
            </a:r>
          </a:p>
        </p:txBody>
      </p:sp>
      <p:sp>
        <p:nvSpPr>
          <p:cNvPr id="52230" name="Text Box 35">
            <a:extLst>
              <a:ext uri="{FF2B5EF4-FFF2-40B4-BE49-F238E27FC236}">
                <a16:creationId xmlns:a16="http://schemas.microsoft.com/office/drawing/2014/main" id="{AFE0012C-4F6D-4AE9-9694-23CB9478C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51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Górnej Odry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dla 1 jcwp LW opracowano 2 działania naprawcze, nietechniczne.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skumulowanych (LWC)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presji fizykochemicznych i chemicznych (LWP).</a:t>
            </a: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63F2E03B-1E1F-44CE-A256-86AF91EF64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137874"/>
              </p:ext>
            </p:extLst>
          </p:nvPr>
        </p:nvGraphicFramePr>
        <p:xfrm>
          <a:off x="3219610" y="3308592"/>
          <a:ext cx="5752780" cy="267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jeziorne – region wodny Górnej Odry</a:t>
            </a: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LW– łącznie 1 320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5177696"/>
            <a:ext cx="467995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Budżet państwa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90B4C2C3-DAA6-4CBA-B077-FFD24E64B6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2788848"/>
              </p:ext>
            </p:extLst>
          </p:nvPr>
        </p:nvGraphicFramePr>
        <p:xfrm>
          <a:off x="393700" y="2073647"/>
          <a:ext cx="5022850" cy="2877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9355BDA0-92F5-4704-826E-00BD5B8B52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437694"/>
              </p:ext>
            </p:extLst>
          </p:nvPr>
        </p:nvGraphicFramePr>
        <p:xfrm>
          <a:off x="6212605" y="2083295"/>
          <a:ext cx="5979395" cy="284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3769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Obraz 7">
            <a:extLst>
              <a:ext uri="{FF2B5EF4-FFF2-40B4-BE49-F238E27FC236}">
                <a16:creationId xmlns:a16="http://schemas.microsoft.com/office/drawing/2014/main" id="{CC95FA57-227A-4134-9676-8DBA8C7D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Obraz 9">
            <a:extLst>
              <a:ext uri="{FF2B5EF4-FFF2-40B4-BE49-F238E27FC236}">
                <a16:creationId xmlns:a16="http://schemas.microsoft.com/office/drawing/2014/main" id="{AAF6877C-FB1B-4F90-8E23-8B90DDDB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34">
            <a:extLst>
              <a:ext uri="{FF2B5EF4-FFF2-40B4-BE49-F238E27FC236}">
                <a16:creationId xmlns:a16="http://schemas.microsoft.com/office/drawing/2014/main" id="{623CA287-8783-42CC-8D8D-C551ED634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89" y="1916906"/>
            <a:ext cx="4003675" cy="17494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Dunaju zestawy działań opracowano łącznie dla 4 jcw (57 % wszystkich jcw w obszarze dorzecza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w tym dla: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 w regionie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Czadeczki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(zestaw działań opracowany dla 1 jcwp RW (50% wszystkich jcw regionu),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jcw w regionie Czarnej Orawy (zestaw działań opracowany dla 60% wszystkich jcw regionu). 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0839" name="Obraz 9">
            <a:extLst>
              <a:ext uri="{FF2B5EF4-FFF2-40B4-BE49-F238E27FC236}">
                <a16:creationId xmlns:a16="http://schemas.microsoft.com/office/drawing/2014/main" id="{529FB9F1-0A62-45A3-831D-44EF66875D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75821AB8-9827-4260-B039-A018E6B71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jednolitych części wód – obszar dorzecza Dunaju</a:t>
            </a: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5F556883-BD63-49AB-8B51-6A47D8978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67280"/>
              </p:ext>
            </p:extLst>
          </p:nvPr>
        </p:nvGraphicFramePr>
        <p:xfrm>
          <a:off x="5432835" y="594366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3519472311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jcwp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zestawami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działań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Dunaju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130785"/>
                  </a:ext>
                </a:extLst>
              </a:tr>
            </a:tbl>
          </a:graphicData>
        </a:graphic>
      </p:graphicFrame>
      <p:pic>
        <p:nvPicPr>
          <p:cNvPr id="120843" name="Obraz 14">
            <a:extLst>
              <a:ext uri="{FF2B5EF4-FFF2-40B4-BE49-F238E27FC236}">
                <a16:creationId xmlns:a16="http://schemas.microsoft.com/office/drawing/2014/main" id="{BCBC7754-70F2-4D9D-8082-AD355F963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3" y="4240609"/>
            <a:ext cx="3355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3DE4492-7EFD-4453-A22E-261A4A410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594" y="1118209"/>
            <a:ext cx="5367643" cy="488193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Obraz 7">
            <a:extLst>
              <a:ext uri="{FF2B5EF4-FFF2-40B4-BE49-F238E27FC236}">
                <a16:creationId xmlns:a16="http://schemas.microsoft.com/office/drawing/2014/main" id="{96AB8C7C-B907-4BDC-B494-D5ACA5909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Obraz 9">
            <a:extLst>
              <a:ext uri="{FF2B5EF4-FFF2-40B4-BE49-F238E27FC236}">
                <a16:creationId xmlns:a16="http://schemas.microsoft.com/office/drawing/2014/main" id="{F459166E-FCAF-4279-944F-5184C370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 Box 534">
            <a:extLst>
              <a:ext uri="{FF2B5EF4-FFF2-40B4-BE49-F238E27FC236}">
                <a16:creationId xmlns:a16="http://schemas.microsoft.com/office/drawing/2014/main" id="{F7ACFF6E-3B5A-439B-B29E-34B1CBA5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890" y="2334975"/>
            <a:ext cx="2363024" cy="153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 1 jcw RW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opracowano 3 działania naprawczych </a:t>
            </a:r>
            <a:b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Dla jcwpd </a:t>
            </a:r>
            <a:r>
              <a:rPr lang="pl-PL" alt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nie zidentyfikowano konieczności opracowania zestawów działań – realizowane będą działania z katalogu działań krajowych</a:t>
            </a:r>
            <a:endParaRPr lang="pl-PL" altLang="pl-PL" sz="1200" dirty="0"/>
          </a:p>
        </p:txBody>
      </p:sp>
      <p:pic>
        <p:nvPicPr>
          <p:cNvPr id="116741" name="Obraz 9">
            <a:extLst>
              <a:ext uri="{FF2B5EF4-FFF2-40B4-BE49-F238E27FC236}">
                <a16:creationId xmlns:a16="http://schemas.microsoft.com/office/drawing/2014/main" id="{BA14ADAB-5A61-4670-ADC5-C33E406CB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EEDD7BEF-A89A-4467-8480-335BDCEEB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 – region wodny </a:t>
            </a:r>
            <a:r>
              <a:rPr lang="pl-PL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BCD8A938-195E-4555-BADB-68C96421D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214" y="5696743"/>
            <a:ext cx="5651500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</a:t>
            </a:r>
            <a:r>
              <a:rPr lang="pl-PL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Czadeczki</a:t>
            </a: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pl-PL" sz="800" dirty="0">
              <a:solidFill>
                <a:schemeClr val="accent1"/>
              </a:solidFill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16744" name="pole tekstowe 10">
            <a:extLst>
              <a:ext uri="{FF2B5EF4-FFF2-40B4-BE49-F238E27FC236}">
                <a16:creationId xmlns:a16="http://schemas.microsoft.com/office/drawing/2014/main" id="{4A9233EA-33FB-43DC-B5A4-356E62A31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96975"/>
            <a:ext cx="118157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 regionie wodnym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Czadeczki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opracowano zestawy działań dla 1 jcw (50% wszystkich jcw): 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łącznie 3 działania: </a:t>
            </a:r>
            <a:r>
              <a:rPr lang="pl-PL" altLang="pl-PL" sz="1200" dirty="0">
                <a:solidFill>
                  <a:schemeClr val="accent1"/>
                </a:solidFill>
                <a:latin typeface="Roboto" panose="02000000000000000000" pitchFamily="2" charset="0"/>
              </a:rPr>
              <a:t>(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działanie podstawowe, 2 działania uzupełniające).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381C003E-5F9B-467B-9EDB-6207DD71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4" y="5696743"/>
            <a:ext cx="56515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1" tIns="45677" rIns="91451" bIns="4567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Mapa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ogólna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jcwp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zestawami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działań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– </a:t>
            </a:r>
            <a:r>
              <a:rPr lang="pl-PL" altLang="pl-PL" sz="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region wodny </a:t>
            </a:r>
            <a:r>
              <a:rPr lang="pl-PL" altLang="pl-PL" sz="8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Czadeczki</a:t>
            </a:r>
            <a:endParaRPr lang="en-US" altLang="pl-PL" sz="800" dirty="0">
              <a:solidFill>
                <a:schemeClr val="accent1"/>
              </a:solidFill>
            </a:endParaRPr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CB5C4772-8D75-4725-9D0F-63B37E881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24" y="1702891"/>
            <a:ext cx="4727166" cy="4299410"/>
          </a:xfrm>
          <a:prstGeom prst="rect">
            <a:avLst/>
          </a:prstGeom>
        </p:spPr>
      </p:pic>
      <p:pic>
        <p:nvPicPr>
          <p:cNvPr id="12" name="Obraz 11" descr="Obraz zawierający mapa&#10;&#10;Opis wygenerowany automatycznie">
            <a:extLst>
              <a:ext uri="{FF2B5EF4-FFF2-40B4-BE49-F238E27FC236}">
                <a16:creationId xmlns:a16="http://schemas.microsoft.com/office/drawing/2014/main" id="{95F658A5-ED76-40F5-8880-1D64E98ECD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639" y="1689418"/>
            <a:ext cx="4710668" cy="42844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Obraz 7">
            <a:extLst>
              <a:ext uri="{FF2B5EF4-FFF2-40B4-BE49-F238E27FC236}">
                <a16:creationId xmlns:a16="http://schemas.microsoft.com/office/drawing/2014/main" id="{8B6EBDEC-19CD-4737-875A-E15734638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Obraz 9">
            <a:extLst>
              <a:ext uri="{FF2B5EF4-FFF2-40B4-BE49-F238E27FC236}">
                <a16:creationId xmlns:a16="http://schemas.microsoft.com/office/drawing/2014/main" id="{6F4B7F4A-3C2C-461A-9D06-654162CB7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pole tekstowe 1">
            <a:extLst>
              <a:ext uri="{FF2B5EF4-FFF2-40B4-BE49-F238E27FC236}">
                <a16:creationId xmlns:a16="http://schemas.microsoft.com/office/drawing/2014/main" id="{8FA055BC-9C90-4062-B7D2-59D3B9B8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 rzeczne – region wodny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5845" name="pole tekstowe 12">
            <a:extLst>
              <a:ext uri="{FF2B5EF4-FFF2-40B4-BE49-F238E27FC236}">
                <a16:creationId xmlns:a16="http://schemas.microsoft.com/office/drawing/2014/main" id="{F7BE4C07-191D-4FD1-BA47-A335C2720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98613"/>
            <a:ext cx="2647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35846" name="pole tekstowe 13">
            <a:extLst>
              <a:ext uri="{FF2B5EF4-FFF2-40B4-BE49-F238E27FC236}">
                <a16:creationId xmlns:a16="http://schemas.microsoft.com/office/drawing/2014/main" id="{7D4A34C9-CCEC-4114-97D9-8A5EDB9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1559719"/>
            <a:ext cx="3136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Jednostki</a:t>
            </a:r>
            <a:r>
              <a:rPr lang="pl-PL" altLang="pl-PL" sz="1800" dirty="0"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odpowiedzialne za realizację</a:t>
            </a:r>
          </a:p>
        </p:txBody>
      </p:sp>
      <p:sp>
        <p:nvSpPr>
          <p:cNvPr id="33799" name="pole tekstowe 14">
            <a:extLst>
              <a:ext uri="{FF2B5EF4-FFF2-40B4-BE49-F238E27FC236}">
                <a16:creationId xmlns:a16="http://schemas.microsoft.com/office/drawing/2014/main" id="{EA9DD42B-DFCF-4FAA-B244-6923E50D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" y="5417850"/>
            <a:ext cx="5022850" cy="292388"/>
          </a:xfrm>
          <a:prstGeom prst="rect">
            <a:avLst/>
          </a:prstGeom>
          <a:noFill/>
          <a:ln w="25400">
            <a:solidFill>
              <a:schemeClr val="accent4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jcwp </a:t>
            </a:r>
            <a:r>
              <a:rPr lang="pl-PL" altLang="pl-PL" sz="13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 łącznie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40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tys. zł</a:t>
            </a:r>
            <a:endParaRPr lang="pl-PL" altLang="pl-PL" sz="1300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3C40ADFC-F483-42D8-8D9A-4365888E974E}"/>
              </a:ext>
            </a:extLst>
          </p:cNvPr>
          <p:cNvSpPr/>
          <p:nvPr/>
        </p:nvSpPr>
        <p:spPr>
          <a:xfrm>
            <a:off x="5681663" y="5395913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2A98C6F-97AF-406F-BC41-AC413DDC3362}"/>
              </a:ext>
            </a:extLst>
          </p:cNvPr>
          <p:cNvSpPr txBox="1"/>
          <p:nvPr/>
        </p:nvSpPr>
        <p:spPr>
          <a:xfrm>
            <a:off x="6819900" y="4979988"/>
            <a:ext cx="4679950" cy="89255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Źródło środków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własne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Środki UE</a:t>
            </a:r>
          </a:p>
        </p:txBody>
      </p:sp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F70A549C-ACED-4705-A1FF-E01598A8BE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365204"/>
              </p:ext>
            </p:extLst>
          </p:nvPr>
        </p:nvGraphicFramePr>
        <p:xfrm>
          <a:off x="57867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AE6FD458-9368-4F3D-97CA-C0F9B52E05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112220"/>
              </p:ext>
            </p:extLst>
          </p:nvPr>
        </p:nvGraphicFramePr>
        <p:xfrm>
          <a:off x="5984346" y="1990726"/>
          <a:ext cx="6078941" cy="2830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76360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Obraz 7">
            <a:extLst>
              <a:ext uri="{FF2B5EF4-FFF2-40B4-BE49-F238E27FC236}">
                <a16:creationId xmlns:a16="http://schemas.microsoft.com/office/drawing/2014/main" id="{EF578542-2E02-4CD3-8A25-A7A7196B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Obraz 9">
            <a:extLst>
              <a:ext uri="{FF2B5EF4-FFF2-40B4-BE49-F238E27FC236}">
                <a16:creationId xmlns:a16="http://schemas.microsoft.com/office/drawing/2014/main" id="{EC3FD162-4F47-4D35-8106-4037F001E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pole tekstowe 1">
            <a:extLst>
              <a:ext uri="{FF2B5EF4-FFF2-40B4-BE49-F238E27FC236}">
                <a16:creationId xmlns:a16="http://schemas.microsoft.com/office/drawing/2014/main" id="{7544FDD4-F33A-4B34-9F17-8500D1940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868363"/>
            <a:ext cx="1052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działań– udział poszczególnych typów działań - region wodny </a:t>
            </a:r>
            <a:r>
              <a:rPr lang="pl-PL" altLang="pl-PL" sz="18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altLang="pl-PL" sz="18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2469" name="Text Box 33">
            <a:extLst>
              <a:ext uri="{FF2B5EF4-FFF2-40B4-BE49-F238E27FC236}">
                <a16:creationId xmlns:a16="http://schemas.microsoft.com/office/drawing/2014/main" id="{B1524799-E8BB-4028-BC22-53AFDDE2A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8921" y="2592244"/>
            <a:ext cx="609630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300" b="1" dirty="0">
                <a:solidFill>
                  <a:srgbClr val="FFC000"/>
                </a:solidFill>
                <a:latin typeface="Roboto" panose="02000000000000000000" pitchFamily="2" charset="0"/>
              </a:rPr>
              <a:t>Udział typów działań nakierowanych na redukcję presji znaczących – jcwp RW </a:t>
            </a:r>
          </a:p>
        </p:txBody>
      </p:sp>
      <p:sp>
        <p:nvSpPr>
          <p:cNvPr id="62470" name="Text Box 35">
            <a:extLst>
              <a:ext uri="{FF2B5EF4-FFF2-40B4-BE49-F238E27FC236}">
                <a16:creationId xmlns:a16="http://schemas.microsoft.com/office/drawing/2014/main" id="{C3ADCA32-45C0-4A4E-A064-38F594E43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603375"/>
            <a:ext cx="11099800" cy="7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>
                <a:srgbClr val="2F5597"/>
              </a:buClr>
              <a:buFontTx/>
              <a:buNone/>
            </a:pP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W regionie wodnym </a:t>
            </a:r>
            <a:r>
              <a:rPr lang="pl-PL" altLang="pl-PL" sz="1300" dirty="0" err="1">
                <a:solidFill>
                  <a:srgbClr val="000000"/>
                </a:solidFill>
                <a:latin typeface="Roboto" panose="02000000000000000000" pitchFamily="2" charset="0"/>
              </a:rPr>
              <a:t>Czadeczki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 dla 1 jcwp rzecznej opracowano 3 działania naprawcze, 2 nietechniczne, 1 techniczne. Działania naprawcze nakierowane są na redukcję presji znaczących, w tym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hydrologicznych (RWH) - 1 działanie)  </a:t>
            </a:r>
            <a:r>
              <a:rPr lang="pl-PL" altLang="pl-PL" sz="1300" dirty="0">
                <a:solidFill>
                  <a:srgbClr val="000000"/>
                </a:solidFill>
                <a:latin typeface="Roboto" panose="02000000000000000000" pitchFamily="2" charset="0"/>
              </a:rPr>
              <a:t>i </a:t>
            </a: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</a:rPr>
              <a:t>presji fizykochemicznych i chemicznych (RWP) - 2 działania.</a:t>
            </a:r>
          </a:p>
        </p:txBody>
      </p:sp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E95346F8-B847-4ABC-BC6F-86809658D7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314234"/>
              </p:ext>
            </p:extLst>
          </p:nvPr>
        </p:nvGraphicFramePr>
        <p:xfrm>
          <a:off x="3047846" y="3246437"/>
          <a:ext cx="609630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Wisły,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099013"/>
              </p:ext>
            </p:extLst>
          </p:nvPr>
        </p:nvGraphicFramePr>
        <p:xfrm>
          <a:off x="291370" y="3590322"/>
          <a:ext cx="5428218" cy="2454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1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845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regionie wodnym Małej Wisły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 (nr 162)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8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 (nr 111, 112, 130, 145, 146, 156, 157, 163)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 (nr 112, 156, 162, 163)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 (nr 111, 130,  145, 146, 157)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260525"/>
            <a:ext cx="5496296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jurajskie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triasowe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permskie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karbońskie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dewońskie piętro wodonośne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903DEAFA-B21B-4F84-AE45-26121457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375" y="1260525"/>
            <a:ext cx="5235165" cy="476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19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698517" y="3202988"/>
          <a:ext cx="4075595" cy="2359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59930"/>
              </p:ext>
            </p:extLst>
          </p:nvPr>
        </p:nvGraphicFramePr>
        <p:xfrm>
          <a:off x="266352" y="1256057"/>
          <a:ext cx="11622158" cy="4813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6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6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114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</a:t>
                      </a:r>
                      <a:r>
                        <a:rPr lang="pl-PL" sz="10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000" u="none" strike="noStrike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</a:t>
                      </a:r>
                      <a:r>
                        <a:rPr lang="pl-PL" sz="10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</a:t>
                      </a:r>
                    </a:p>
                    <a:p>
                      <a:pPr algn="ctr" rtl="0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0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111 (PLGW2000111)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496,64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dyspozycyjnych w skali roku z powodu poboru odwodnieniowego (rejon GZW).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30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130 (PLGW2000130)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872,23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 Przekroczenie  zasobów dyspozycyjnych w skali roku z powodu poboru odwodnieniowego (rejon olkuski). JCWPd objęta wpływem rozległego obniżenia zwierciadła wód podziemnych głównego i pierwszego poziomu wodonośnego w rejonie GZW. 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52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nr 145 (PLGW2000145)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345,86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 (Przekroczenia TV odnotowano w przypadku K, NO3, Ca,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pH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Ni, Fe, Mn, SO4 (kompleks 1)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z wyłączeniem przekroczeń wartości progowej dobrego stanu  w przypadku wskaźników: Fe, Mn i dobry stan ilościowy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146 (PLGW2000146)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199,35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dyspozycyjnych w skali roku z powodu poboru odwodnieniowego (rejon GZW)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 nr 157 (PLGW2000157)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361,44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dyspozycyjnych w skali roku z powodu poboru odwodnieniowego (rejon GZW)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206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:\Projekty\IIaPGW\ETAP II\mapki\stan_RW_Małej_Wisł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576" y="1331347"/>
            <a:ext cx="6534688" cy="462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349211" y="3245728"/>
            <a:ext cx="42546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Małej Wisły z jcwpd o słabym stanie chemicznym 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346730" y="5647462"/>
            <a:ext cx="42546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Małej Wisły z jcwpd o słabym stanie ilościowym </a:t>
            </a:r>
          </a:p>
        </p:txBody>
      </p:sp>
      <p:graphicFrame>
        <p:nvGraphicFramePr>
          <p:cNvPr id="17" name="Wykres 16"/>
          <p:cNvGraphicFramePr>
            <a:graphicFrameLocks/>
          </p:cNvGraphicFramePr>
          <p:nvPr/>
        </p:nvGraphicFramePr>
        <p:xfrm>
          <a:off x="349211" y="1256194"/>
          <a:ext cx="3619500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Wykres 19"/>
          <p:cNvGraphicFramePr>
            <a:graphicFrameLocks/>
          </p:cNvGraphicFramePr>
          <p:nvPr/>
        </p:nvGraphicFramePr>
        <p:xfrm>
          <a:off x="346730" y="3727521"/>
          <a:ext cx="3657600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16616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:\Projekty\IIaPGW\ETAP II\P_Gliwice_17.06.2021\terenG_RW_Małej_Wisł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063" y="1242125"/>
            <a:ext cx="6868344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95401"/>
              </p:ext>
            </p:extLst>
          </p:nvPr>
        </p:nvGraphicFramePr>
        <p:xfrm>
          <a:off x="362838" y="1802318"/>
          <a:ext cx="4300601" cy="298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845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nr jcwpd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% wykorzystania zasobów dostępnych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ilościowy 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143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52026405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0" y="2038813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34014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47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348830"/>
              </p:ext>
            </p:extLst>
          </p:nvPr>
        </p:nvGraphicFramePr>
        <p:xfrm>
          <a:off x="2004089" y="1329661"/>
          <a:ext cx="8128000" cy="163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64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730249" y="3393577"/>
            <a:ext cx="15007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944979" y="3384052"/>
            <a:ext cx="12266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780250" y="3368426"/>
            <a:ext cx="187583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14" name="Wykres 13"/>
          <p:cNvGraphicFramePr>
            <a:graphicFrameLocks/>
          </p:cNvGraphicFramePr>
          <p:nvPr/>
        </p:nvGraphicFramePr>
        <p:xfrm>
          <a:off x="257332" y="3797468"/>
          <a:ext cx="3934058" cy="2413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4113207" y="3539771"/>
          <a:ext cx="3965586" cy="2554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Wykres 18"/>
          <p:cNvGraphicFramePr>
            <a:graphicFrameLocks/>
          </p:cNvGraphicFramePr>
          <p:nvPr/>
        </p:nvGraphicFramePr>
        <p:xfrm>
          <a:off x="3808790" y="3562760"/>
          <a:ext cx="4106485" cy="253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Wykres 22"/>
          <p:cNvGraphicFramePr>
            <a:graphicFrameLocks/>
          </p:cNvGraphicFramePr>
          <p:nvPr/>
        </p:nvGraphicFramePr>
        <p:xfrm>
          <a:off x="130233" y="3797468"/>
          <a:ext cx="3775017" cy="2344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Wykres 24"/>
          <p:cNvGraphicFramePr>
            <a:graphicFrameLocks/>
          </p:cNvGraphicFramePr>
          <p:nvPr/>
        </p:nvGraphicFramePr>
        <p:xfrm>
          <a:off x="7822612" y="3797468"/>
          <a:ext cx="3931238" cy="2297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210377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48255" y="1336058"/>
            <a:ext cx="11495489" cy="6120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348254" y="2709061"/>
            <a:ext cx="11495489" cy="61200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387798" y="2005093"/>
            <a:ext cx="1149554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48255" y="3363834"/>
            <a:ext cx="11628802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- 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prowadzenie monitoringu badawczego w trakcie likwidacji kopalni ZGH Bolesław oraz udostępniania do eksploatacji pola Laski  -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„Zbioru zaleceń dobrej praktyki rolniczej", mającego na celu ochronę wód przed zanieczyszczeniem azotanami pochodzącymi ze źródeł rolniczych –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7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„Zbioru zaleceń dobrej praktyki rolniczej”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983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523768"/>
            <a:ext cx="4903066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i 3 LZWP związane z utworami czwartorzędowymi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jurajskimi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2 GZWP i 2 LZWP związane z utworami kredowymi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4 GZWP związane z utworami triasowymi</a:t>
            </a:r>
          </a:p>
          <a:p>
            <a:pPr marL="285750" indent="-285750">
              <a:spcBef>
                <a:spcPts val="3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dewońsko-triasowymi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3415360"/>
            <a:ext cx="5261684" cy="2446824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330 (Zbiornik Gliwice)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wydanie rozporządzenia ustanawiającego obszar ochronny zbiornika wód śródlądowych, w drodze aktu prawa miejscowego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330 (Zbiornik Gliwice)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oraz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326 (Zbiornik Częstochowa - E)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merytoryczne w zakresie zagadnień hydrogeologicznych i hydrodynamicznych związanych z ustanawianiem obszarów ochronnych zbiorników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330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oraz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326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786" y="1360965"/>
            <a:ext cx="6423346" cy="454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435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34999"/>
              </p:ext>
            </p:extLst>
          </p:nvPr>
        </p:nvGraphicFramePr>
        <p:xfrm>
          <a:off x="361949" y="1361311"/>
          <a:ext cx="11449050" cy="4388072"/>
        </p:xfrm>
        <a:graphic>
          <a:graphicData uri="http://schemas.openxmlformats.org/drawingml/2006/table">
            <a:tbl>
              <a:tblPr firstRow="1" bandRow="1"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391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  <a:endParaRPr lang="pl-PL" sz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2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2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2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2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prowadzenie monitoringu badawczego w trakcie likwidacji kopalni ZGH Bolesław oraz udostępniania do eksploatacji pola Laski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2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szkolenia z zakresu dobrowolnego stosowania „Zbioru zaleceń dobrej praktyki rolniczej", mającego na celu ochronę wód przed zanieczyszczeniem azotanami pochodzącymi ze źródeł rolniczych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dobrowolne stosowanie działań ze „Zbioru zaleceń dobrej praktyki rolniczej”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2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  <a:p>
                      <a:pPr algn="ctr"/>
                      <a:endParaRPr lang="pl-PL" sz="12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911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5" y="1520096"/>
            <a:ext cx="26741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000874" y="1506989"/>
            <a:ext cx="31261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57225" y="5072054"/>
            <a:ext cx="4680000" cy="69249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968 800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0,0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968 800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819899" y="4872000"/>
            <a:ext cx="4680000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sp>
        <p:nvSpPr>
          <p:cNvPr id="18" name="Strzałka w prawo 17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5595938" y="5299611"/>
            <a:ext cx="828675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aphicFrame>
        <p:nvGraphicFramePr>
          <p:cNvPr id="12" name="Wykres 11"/>
          <p:cNvGraphicFramePr>
            <a:graphicFrameLocks/>
          </p:cNvGraphicFramePr>
          <p:nvPr/>
        </p:nvGraphicFramePr>
        <p:xfrm>
          <a:off x="523462" y="194557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Wykres 13"/>
          <p:cNvGraphicFramePr>
            <a:graphicFrameLocks/>
          </p:cNvGraphicFramePr>
          <p:nvPr/>
        </p:nvGraphicFramePr>
        <p:xfrm>
          <a:off x="6814393" y="19521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68609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11320"/>
              </p:ext>
            </p:extLst>
          </p:nvPr>
        </p:nvGraphicFramePr>
        <p:xfrm>
          <a:off x="233686" y="1140737"/>
          <a:ext cx="11732992" cy="211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8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9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8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4579">
                <a:tc gridSpan="5"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130 ( PLGW2000130)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872,23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Bardzo wysoki stopień zagrożenia. Oddziaływanie aglomeracji górnośląskiej. Przekroczenie  zasobów dostępnych w skali roku z powodu poboru odwodnieniowego. Obniżenie zwierciadła wód podziemnych i zmiany przepływów wywołane jest  eksploatacją węgla kamiennego oraz odwodnieniem wyrobisk kopalni rud cynku i ołowiu "Bolesław" oraz nieczynnych kopalń  "Olkusz" i "Pomorzany", a także eksploatacją piasku podsadzkowego. Zanieczyszczenia związkami azotu, siarki i organicznymi w obszarach intensywnej gospodarki przemysłowej.  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Małej Wisły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Przemsza 100%, Wisła od Skawy do Dunajca poniżej 1%, Pilica poniżej 1%, Wisła od Przemszy do Skawy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131 400,73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177 660,99 tys.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766194" y="3324489"/>
            <a:ext cx="8200484" cy="2900794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pPr>
              <a:spcBef>
                <a:spcPts val="600"/>
              </a:spcBef>
            </a:pPr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„Zbioru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„Zbioru zaleceń dobrej praktyki rolniczej”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prowadzenie monitoringu badawczego w trakcie likwidacji kopalni ZGH Bolesław oraz udostępniania do eksploatacji pola Laski </a:t>
            </a:r>
          </a:p>
        </p:txBody>
      </p:sp>
      <p:pic>
        <p:nvPicPr>
          <p:cNvPr id="5122" name="Picture 2" descr="H:\Projekty\IIaPGW\Bazy danych i dane\JCWPd_2020\mapki z charakterystyk\lokalizacja\topo_1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6" y="3537197"/>
            <a:ext cx="3352474" cy="25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965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47981"/>
              </p:ext>
            </p:extLst>
          </p:nvPr>
        </p:nvGraphicFramePr>
        <p:xfrm>
          <a:off x="308117" y="1139089"/>
          <a:ext cx="11521932" cy="2074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3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6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0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9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145 ( PLGW2000145)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345,86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</a:t>
                      </a:r>
                      <a:b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Przekroczenia TV odnotowano w przypadku K, NO3, Ca,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pH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Ni, Fe, Mn, SO4 (kompleks 1). Przekroczenia TV w kompleksie drugim mają charakter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geogeniczny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. Obniżenie zwierciadła wód podziemnych i zmiany kierunków przepływów wywołane eksploatacją węgla kamiennego. Wpływ intensywnego odwadniania wyrobisk górniczych.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Małej Wisły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Mała Wisła do ujścia Przemszy 99%, Górna Odra (Odra po Koźle) poniżej 1%, Kłodnica poniżej 1%, Przemsza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&gt;27%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64 184,16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(</a:t>
                      </a:r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&lt;1% powierzchni)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28 881,74 tys.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173649" y="3521151"/>
            <a:ext cx="7656400" cy="243912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brak</a:t>
            </a:r>
          </a:p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„Zbioru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„Zbioru zaleceń dobrej praktyki rolniczej”</a:t>
            </a:r>
          </a:p>
        </p:txBody>
      </p:sp>
      <p:pic>
        <p:nvPicPr>
          <p:cNvPr id="6146" name="Picture 2" descr="H:\Projekty\IIaPGW\Bazy danych i dane\JCWPd_2020\mapki z charakterystyk\lokalizacja\topo_1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7" y="3539257"/>
            <a:ext cx="3485499" cy="261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298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Odry,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454509"/>
              </p:ext>
            </p:extLst>
          </p:nvPr>
        </p:nvGraphicFramePr>
        <p:xfrm>
          <a:off x="304949" y="3628275"/>
          <a:ext cx="5428218" cy="2454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1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845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regionie wodnym Górnej Odry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8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 (nr 110, 127, 128, 129, 143, 144, 155)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 (nr 127, 129, 143)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260525"/>
            <a:ext cx="5523455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neogeńskie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kredowo-jurajskie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triasowe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karbońskie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paleozoiczne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paleozoiczno-proterozoiczne piętro wodonośne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9A4DEC32-42D0-4756-8309-303BEAA48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216" y="1260525"/>
            <a:ext cx="5222327" cy="474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486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698517" y="3202988"/>
          <a:ext cx="4075595" cy="2359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74614"/>
              </p:ext>
            </p:extLst>
          </p:nvPr>
        </p:nvGraphicFramePr>
        <p:xfrm>
          <a:off x="266352" y="1346587"/>
          <a:ext cx="11622158" cy="4168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11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Numer </a:t>
                      </a:r>
                      <a:r>
                        <a:rPr lang="pl-PL" sz="11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100" u="none" strike="noStrike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(kod UE)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 </a:t>
                      </a:r>
                      <a:r>
                        <a:rPr lang="pl-PL" sz="1100" u="none" strike="noStrike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Przyczyna stanu słabego</a:t>
                      </a:r>
                    </a:p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(test klasyfikacyjny)</a:t>
                      </a: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 środowiskowy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4873" marR="4873" marT="4873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7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127 (PLGW6000127)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1 872,47 km</a:t>
                      </a:r>
                      <a:r>
                        <a:rPr lang="pl-PL" sz="11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C.1. – ogólna ocena stanu chemicznego.</a:t>
                      </a:r>
                      <a:r>
                        <a:rPr lang="pl-PL" sz="110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P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rzekroczenia TV odnotowano w przypadku: NO</a:t>
                      </a:r>
                      <a:r>
                        <a:rPr lang="pl-PL" sz="1100" kern="1200" baseline="-25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Zn, </a:t>
                      </a:r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Benzo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(a)</a:t>
                      </a:r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piren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Fe, pH, K, Ni (kompleks 1)</a:t>
                      </a:r>
                    </a:p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C.5 - Ochrona wód do spożycia przez ludzi (W 3 punktach monitoringowych na 9 uwzględnionych w  analizie stan określono jako słaby, ze względu na przekroczenie 100% CVRMZ stężeń azotanów) 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ilościowy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30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129 (PLGW6000129)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432,46 km</a:t>
                      </a:r>
                      <a:r>
                        <a:rPr lang="pl-PL" sz="11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dyspozycyjnych w skali roku z powodu poboru odwodnieniowego (rejon GZW) oraz poboru z ujęć na zaopatrzenie ludności. JCWPd objęta wpływem rozległego obniżenia zwierciadła wód podziemnych głównego i pierwszego poziomu wodonośnego.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9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jcwpd</a:t>
                      </a:r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nr 143 (PLGW6000143)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379,21 km</a:t>
                      </a:r>
                      <a:r>
                        <a:rPr lang="pl-PL" sz="11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I.1. – bilans wodny. Przekroczenie  zasobów dyspozycyjnych w skali roku z powodu poboru odwodnieniowego (rejon GZW) oraz poboru z ujęć na zaopatrzenie ludności. JCWPd objęta wpływem rozległego obniżenia zwierciadła wód podziemnych głównego i pierwszego poziomu wodonośnego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ilościowo i chemicznie</a:t>
                      </a:r>
                    </a:p>
                  </a:txBody>
                  <a:tcPr marL="4873" marR="4873" marT="4873" marB="0" anchor="ctr"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pl-PL" sz="11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 stan chemiczny i brak pogorszenia aktualnego stanu ilościowego (słaby stan ilościowy w zakresie bilansu wodnego)</a:t>
                      </a:r>
                    </a:p>
                  </a:txBody>
                  <a:tcPr marL="4873" marR="4873" marT="487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556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/>
        </p:nvGraphicFramePr>
        <p:xfrm>
          <a:off x="698517" y="3202988"/>
          <a:ext cx="4075595" cy="2359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Prostokąt 11"/>
          <p:cNvSpPr/>
          <p:nvPr/>
        </p:nvSpPr>
        <p:spPr>
          <a:xfrm>
            <a:off x="425737" y="3202988"/>
            <a:ext cx="5093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Górnej Odry z jcwpd o słabym stanie chemicznym 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515765" y="5700846"/>
            <a:ext cx="4753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Procent powierzchni regionu wodnego Górnej Odry z jcwpd o słabym stanie ilościowym </a:t>
            </a:r>
          </a:p>
        </p:txBody>
      </p:sp>
      <p:pic>
        <p:nvPicPr>
          <p:cNvPr id="10242" name="Picture 2" descr="H:\Projekty\IIaPGW\ETAP II\mapki\stan_RW_Gornej_Od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117" y="1361597"/>
            <a:ext cx="6615392" cy="468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Wykres 12"/>
          <p:cNvGraphicFramePr>
            <a:graphicFrameLocks/>
          </p:cNvGraphicFramePr>
          <p:nvPr/>
        </p:nvGraphicFramePr>
        <p:xfrm>
          <a:off x="791990" y="1145589"/>
          <a:ext cx="3286124" cy="2057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599877" y="3457732"/>
          <a:ext cx="3429000" cy="210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09060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:\Projekty\IIaPGW\ETAP II\P_Gliwice_17.06.2021\terenG_RW_Gornej_Od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899" y="1230596"/>
            <a:ext cx="686834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837471"/>
              </p:ext>
            </p:extLst>
          </p:nvPr>
        </p:nvGraphicFramePr>
        <p:xfrm>
          <a:off x="362838" y="1556128"/>
          <a:ext cx="4300601" cy="414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845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nr jcwpd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% wykorzystania zasobów dostępnych 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ilościowy jcwpd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  <a:endParaRPr lang="pl-PL" sz="1000" kern="12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  <a:endParaRPr lang="pl-PL" sz="1000" kern="1200" dirty="0">
                        <a:solidFill>
                          <a:srgbClr val="2F559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1357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Małej Wisły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22567021"/>
              </p:ext>
            </p:extLst>
          </p:nvPr>
        </p:nvGraphicFramePr>
        <p:xfrm>
          <a:off x="2933700" y="1762125"/>
          <a:ext cx="7117611" cy="3686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51310" y="2038813"/>
            <a:ext cx="1912089" cy="310515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Utrzymanie/</a:t>
            </a:r>
          </a:p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0" y="1734014"/>
            <a:ext cx="2762095" cy="3714750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742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046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293824"/>
              </p:ext>
            </p:extLst>
          </p:nvPr>
        </p:nvGraphicFramePr>
        <p:xfrm>
          <a:off x="2004089" y="1329661"/>
          <a:ext cx="8128000" cy="163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465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działań ogółem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84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</a:t>
                      </a:r>
                      <a:r>
                        <a:rPr lang="pl-PL" sz="13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techniczne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nietechniczne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 nowe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kontynuowane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503357" y="3384052"/>
            <a:ext cx="15007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Kategoria działań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492695" y="3374158"/>
            <a:ext cx="12266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Grupa działań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8382892" y="3385745"/>
            <a:ext cx="187583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Wpływ na rodzaj presji</a:t>
            </a:r>
          </a:p>
        </p:txBody>
      </p:sp>
      <p:graphicFrame>
        <p:nvGraphicFramePr>
          <p:cNvPr id="20" name="Wykres 19"/>
          <p:cNvGraphicFramePr>
            <a:graphicFrameLocks/>
          </p:cNvGraphicFramePr>
          <p:nvPr/>
        </p:nvGraphicFramePr>
        <p:xfrm>
          <a:off x="1" y="3783020"/>
          <a:ext cx="3870029" cy="2403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Wykres 20"/>
          <p:cNvGraphicFramePr>
            <a:graphicFrameLocks/>
          </p:cNvGraphicFramePr>
          <p:nvPr/>
        </p:nvGraphicFramePr>
        <p:xfrm>
          <a:off x="3870030" y="3660814"/>
          <a:ext cx="4162132" cy="2505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Wykres 21"/>
          <p:cNvGraphicFramePr>
            <a:graphicFrameLocks/>
          </p:cNvGraphicFramePr>
          <p:nvPr/>
        </p:nvGraphicFramePr>
        <p:xfrm>
          <a:off x="7858125" y="3676440"/>
          <a:ext cx="4257675" cy="233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4370944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5426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sz="16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sz="16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Prostokąt zaokrąglony 2"/>
          <p:cNvSpPr/>
          <p:nvPr/>
        </p:nvSpPr>
        <p:spPr>
          <a:xfrm>
            <a:off x="333373" y="1454705"/>
            <a:ext cx="4884705" cy="6286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5803271" y="738637"/>
            <a:ext cx="6038662" cy="628650"/>
          </a:xfrm>
          <a:prstGeom prst="roundRect">
            <a:avLst/>
          </a:prstGeom>
          <a:solidFill>
            <a:srgbClr val="2F558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Działania uzupełniające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333375" y="2258590"/>
            <a:ext cx="488470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ekspertyzy określającej źródła i zasięg zanieczyszczenia wód podziemnych związkami wskazującymi na presję przemysłową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ekspertyzy określającej źródła zanieczyszczenia wód podziemnych związkami chlorowcopochodnymi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jcwpd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wniosku na potrzeby ustanowienia obszaru ochronnego zbiornika wód śródlądowych (GZWP)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7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ustanowienie obszaru ochronnego zbiornika wód śródlądowych (GZWP)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683912" y="1422470"/>
            <a:ext cx="63684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przemyśle - 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ograniczenie zużycia wody w rolnictwie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dodatkowy przegląd udzielonych pozwoleń wodnoprawnych związanych z poborem wód podziemnych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weryfikacja zasobów eksploatacyjnych ujęć wód podziemnych ustalonych na podstawie dokumentacji hydrogeologicznych wykonanych przed 2004 r. - 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opracowanie dodatku do dokumentacji hydrogeologicznej ustalającej zasoby eksploatacyjne ujęcia wód podziemnych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prowadzenie monitoringu wód podziemnych w zakresie zanieczyszczeń związkami chlorowcopochodnymi w wodach podziemnych -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rozpoznanie występowania nowych zanieczyszczeń w wodach podziemnych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szkolenia z zakresu dobrowolnego stosowania „Zbioru zaleceń dobrej praktyki rolniczej", mającego na celu ochronę wód przed zanieczyszczeniem azotanami pochodzącymi ze źródeł rolniczych –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7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dobrowolne stosowanie działań ze „Zbioru zaleceń dobrej praktyki rolniczej” -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wsparcie działań organów administracji w zakresie ustanawiania obszarów ochronnych GZWP –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zwiększanie retencji na obszarach zurbanizowanych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5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analiza możliwości odbudowy/przebudowy systemów melioracyjnych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3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spowolnienie lub zatrzymanie odpływu wód ze zlewni oraz zwiększenie możliwości retencyjnych zlewni </a:t>
            </a:r>
            <a:r>
              <a:rPr lang="pl-PL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4 </a:t>
            </a:r>
            <a:r>
              <a:rPr lang="pl-PL" sz="12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jcwpd</a:t>
            </a:r>
            <a:endParaRPr lang="pl-PL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724B444-5BDF-4AF0-9B71-79B245C98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5294313"/>
            <a:ext cx="33559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103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6904" y="1237627"/>
            <a:ext cx="502127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Główne Zbiorniki Wód Podziemnych (GZWP):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5 GZWP  i 1 LZWP związanych z utworami czwartorzędowymi 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związanych z utworami czwartorzędowo-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neogeńskimi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i 1 LZWP związane z utworami kredowymi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3 GZWP związane z utworami triasowymi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dewońsko-triasowymi</a:t>
            </a:r>
          </a:p>
          <a:p>
            <a:pPr marL="285750" indent="-285750">
              <a:spcBef>
                <a:spcPts val="600"/>
              </a:spcBef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1 GZWP związany z utworami permsko-triasowymi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326904" y="3742935"/>
            <a:ext cx="5382779" cy="224676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332 (</a:t>
            </a:r>
            <a:r>
              <a:rPr lang="pl-PL" sz="1300" b="1" dirty="0" err="1">
                <a:latin typeface="Roboto" panose="02000000000000000000" pitchFamily="2" charset="0"/>
                <a:ea typeface="Roboto" panose="02000000000000000000" pitchFamily="2" charset="0"/>
              </a:rPr>
              <a:t>Subniecka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kędzierzyńsko-głubczycka)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oraz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GZWP nr 330 (Zbiornik Gliwice)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wydanie rozporządzenia ustanawiającego obszar ochronny zbiornika wód śródlądowych, w drodze aktu prawa miejscowego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oraz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 GZWP nr 330 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wsparcie merytoryczne w zakresie zagadnień hydrogeologicznych i hydrodynamicznych związanych z ustanawianiem obszarów ochronnych zbiorników wód śródlądowych dla </a:t>
            </a:r>
            <a:r>
              <a:rPr 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GZWP nr 330 i 332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708" y="1273840"/>
            <a:ext cx="6375292" cy="451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429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505525" y="740037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29631"/>
              </p:ext>
            </p:extLst>
          </p:nvPr>
        </p:nvGraphicFramePr>
        <p:xfrm>
          <a:off x="379827" y="1133178"/>
          <a:ext cx="11465170" cy="4912004"/>
        </p:xfrm>
        <a:graphic>
          <a:graphicData uri="http://schemas.openxmlformats.org/drawingml/2006/table">
            <a:tbl>
              <a:tblPr firstRow="1" bandRow="1"/>
              <a:tblGrid>
                <a:gridCol w="573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2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950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ilościowej (GWI)</a:t>
                      </a:r>
                      <a:endParaRPr lang="pl-PL" sz="11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rolnictwie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ograniczenie zużycia wody w przemyśle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zwiększanie retencji na obszarach zurbanizowanych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spowolnienie lub zatrzymanie odpływu wód ze zlewni oraz zwiększenie możliwości retencyjnych zlewni</a:t>
                      </a:r>
                      <a:endParaRPr lang="pl-PL" sz="11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analiza możliwości odbudowy/przebudowy systemów melioracyjnych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dodatkowy przegląd udzielonych pozwoleń wodnoprawnych związanych z poborem wód podziemnych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dodatku do dokumentacji hydrogeologicznej ustalającej zasoby eksploatacyjne ujęcia wód podziemnych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weryfikacja zasobów eksploatacyjnych ujęć wód podziemnych ustalonych na podstawie dokumentacji hydrogeologicznych wykonanych przed 2004 r.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52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ukierunkowane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na redukcję presji chemicznej (GWC)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wniosku na potrzeby ustanowienia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ustanowienie obszaru ochronnego zbiornika wód śródlądowych (GZWP)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wsparcie działań organów administracji w zakresie ustanawiania obszarów ochronnych GZWP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Działania ukierunkowane na redukcję presji ilościowej i chemicznej (GWIC)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Brak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22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</a:t>
                      </a:r>
                      <a:r>
                        <a:rPr lang="pl-PL" sz="1100" b="1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na</a:t>
                      </a: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redukcję presji chemicznej typu A (GWPA)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rozpoznanie występowania nowych zanieczyszczeń w wodach podziemnych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szkolenia z zakresu dobrowolnego stosowania „Zbioru zaleceń dobrej praktyki rolniczej", mającego na celu ochronę wód przed zanieczyszczeniem azotanami pochodzącymi ze źródeł rolniczych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dobrowolne stosowanie działań ze „Zbioru zaleceń dobrej praktyki rolniczej"</a:t>
                      </a:r>
                    </a:p>
                    <a:p>
                      <a:pPr algn="ctr"/>
                      <a:endParaRPr lang="pl-PL" sz="1100" dirty="0">
                        <a:solidFill>
                          <a:srgbClr val="2F558D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pl-PL" sz="1100" b="1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Działania ukierunkowane na redukcję presji chemicznej typu B (GWPB)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ekspertyzy określającej źródła i zasięg zanieczyszczenia wód podziemnych związkami wskazującymi na presję przemysłową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opracowanie ekspertyzy określającej źródła zanieczyszczenia wód podziemnych związkami chlorowcopochodnymi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pl-PL" sz="11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prowadzenie monitoringu wód podziemnych w zakresie zanieczyszczeń związkami chlorowcopochodnymi w wodach podziemnych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3437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177618"/>
            <a:ext cx="12192000" cy="6803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90575" y="1237628"/>
            <a:ext cx="247644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Harmonogram wdrożenia działań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495144" y="557471"/>
            <a:ext cx="28664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b="1" dirty="0">
                <a:solidFill>
                  <a:srgbClr val="2F5597"/>
                </a:solidFill>
                <a:ea typeface="Roboto" panose="02000000000000000000" pitchFamily="2" charset="0"/>
                <a:cs typeface="Roboto" panose="02000000000000000000" pitchFamily="2" charset="0"/>
              </a:rPr>
              <a:t>Jednostki odpowiedzialne za realizację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81318" y="4498695"/>
            <a:ext cx="3847474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Koszt realizacji działań –  91 845 850 zł, w tym: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podstawowych –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90 000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koszt wdrożenia działań uzupełniających –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91 755 850 zł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350993" y="4498695"/>
            <a:ext cx="2605995" cy="109260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300" b="1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Źródło środków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własne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Budżet państwa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NFOŚiGW/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WFOŚiGW</a:t>
            </a:r>
            <a:endParaRPr 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Środki UE</a:t>
            </a:r>
          </a:p>
        </p:txBody>
      </p:sp>
      <p:graphicFrame>
        <p:nvGraphicFramePr>
          <p:cNvPr id="15" name="Wykres 14"/>
          <p:cNvGraphicFramePr>
            <a:graphicFrameLocks/>
          </p:cNvGraphicFramePr>
          <p:nvPr/>
        </p:nvGraphicFramePr>
        <p:xfrm>
          <a:off x="6839293" y="820689"/>
          <a:ext cx="5352707" cy="5719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/>
          <p:cNvGraphicFramePr>
            <a:graphicFrameLocks/>
          </p:cNvGraphicFramePr>
          <p:nvPr/>
        </p:nvGraphicFramePr>
        <p:xfrm>
          <a:off x="181318" y="1602463"/>
          <a:ext cx="6400551" cy="2598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Strzałka w prawo 11">
            <a:extLst>
              <a:ext uri="{FF2B5EF4-FFF2-40B4-BE49-F238E27FC236}">
                <a16:creationId xmlns:a16="http://schemas.microsoft.com/office/drawing/2014/main" id="{5D237424-25F0-439D-9351-242671E25070}"/>
              </a:ext>
            </a:extLst>
          </p:cNvPr>
          <p:cNvSpPr/>
          <p:nvPr/>
        </p:nvSpPr>
        <p:spPr>
          <a:xfrm>
            <a:off x="4028792" y="4953532"/>
            <a:ext cx="322201" cy="314325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7983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844029"/>
              </p:ext>
            </p:extLst>
          </p:nvPr>
        </p:nvGraphicFramePr>
        <p:xfrm>
          <a:off x="317170" y="1139089"/>
          <a:ext cx="11521932" cy="226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4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202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127 ( PLGW6000127)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1 872,47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3600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Odnotowano przekroczenia wartości progowej dobrego stanu chemicznego w wodach pierwszego kompleksu wodonośnego w przypadku: NO</a:t>
                      </a:r>
                      <a:r>
                        <a:rPr lang="pl-PL" sz="1000" kern="1200" baseline="-25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Zn,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Benzo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(a)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piren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Fe,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pH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K, Ni, brak przekroczeń TV w kompleksie drugim i trzecim. Stwierdzono również przekroczenie  wartości kryterialnych w przypadku NO</a:t>
                      </a:r>
                      <a:r>
                        <a:rPr lang="pl-PL" sz="1000" kern="1200" baseline="-25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3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. W trzech punktach monitoringowych prognoza wykonana na podstawie analizy tendencji zmian wykazuje przekroczenia wartości CVRMZ przez azotany na koniec cyklu planistycznego.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Odry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chemiczny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Osobłoga i Stradunia 53%,Przyodrze (GL) 47%, Widawa i Stobrawa (GL) poniżej 1%, </a:t>
                      </a:r>
                      <a:r>
                        <a:rPr lang="pl-PL" sz="100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Przyodrze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(WR) poniżej 1%, Nysa Kłodzka poniżej 1%, Kłodnica poniżej 1%, Górna Odra (Odra po Koźle) poniżej 1%, Mała Panew poniżej 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42,26%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86 547,71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24</a:t>
                      </a:r>
                      <a:r>
                        <a:rPr lang="pl-PL" sz="100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034,12</a:t>
                      </a: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tys.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007313" y="3522309"/>
            <a:ext cx="7828417" cy="263149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ekspertyzy określającej źródła i zasięg zanieczyszczenia wód podziemnych związkami wskazującymi na presję przemysłową </a:t>
            </a:r>
          </a:p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możliwości odbudowy/przebudowy systemów melioracyjnych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zwiększanie retencji na obszarach zurbanizowanych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spowolnienie lub zatrzymanie odpływu wód ze zlewni oraz zwiększenie możliwości retencyjnych zlewni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„Zbioru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„Zbioru zaleceń dobrej praktyki rolniczej”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</p:txBody>
      </p:sp>
      <p:pic>
        <p:nvPicPr>
          <p:cNvPr id="4" name="Picture 2" descr="H:\Projekty\IIaPGW\Bazy danych i dane\JCWPd_2020\mapki z charakterystyk\lokalizacja\topo_1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70" y="3747730"/>
            <a:ext cx="3076833" cy="230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5874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308117" y="70420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region wodny Górnej Odry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422510"/>
              </p:ext>
            </p:extLst>
          </p:nvPr>
        </p:nvGraphicFramePr>
        <p:xfrm>
          <a:off x="216674" y="1139089"/>
          <a:ext cx="11769207" cy="1960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3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1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51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363">
                <a:tc gridSpan="5"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r>
                        <a:rPr lang="pl-PL" sz="1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nr 129 ( PLGW6000129)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432,46 km</a:t>
                      </a:r>
                      <a:r>
                        <a:rPr lang="pl-PL" sz="1000" kern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zagrożona chemicznie i ilościowo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Przekroczenie  zasobów dyspozycyjnych w skali roku z powodu poboru odwodnieniowego (rejon GZW) . Przeprowadzona analiza wielokryterialna uwzgledniająca obszarowe ogniska zanieczyszczeń oraz naturalną odporność systemu wodonośnego jak również punktowe, potencjalne ogniska zanieczyszczeń wykazała bardzo wysoki stopień zagrożenia w obrębie jednostki.  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Górnej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Odry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słaby stan ilościowy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Kłodnica 99%, Przemsza 1%, Górna Odra (Odra po Koźle) 1%, Mała Wisła do ujścia Przemszy &lt;1%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17 806,89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tys. 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obszary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chronione</a:t>
                      </a:r>
                      <a:endParaRPr lang="pl-PL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3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52 866,14 tys. 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</a:t>
                      </a:r>
                      <a:r>
                        <a:rPr lang="pl-PL" sz="10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 </a:t>
                      </a:r>
                      <a:endParaRPr lang="pl-PL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796583" y="3165100"/>
            <a:ext cx="8189298" cy="298869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wniosku na potrzeby ustanowienia obszaru ochronnego zbiornika wód śródlądowych (GZWP)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ustanowienie obszaru ochronnego zbiornika wód śródlądowych (GZWP)</a:t>
            </a:r>
          </a:p>
          <a:p>
            <a:r>
              <a:rPr lang="pl-PL" sz="10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rolnictwie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ograniczenie zużycia wody w przemyśle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wsparcie działań organów administracji w zakresie ustanawiania obszarów ochronnych GZWP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dodatkowy przegląd udzielonych pozwoleń wodnoprawnych związanych z poborem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rozpoznanie występowania nowych zanieczyszczeń w wodach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szkolenia z zakresu dobrowolnego stosowania "Zbioru zaleceń dobrej praktyki rolniczej", mającego na celu ochronę wód przed zanieczyszczeniem azotanami pochodzącymi ze źródeł rolniczych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dobrowolne stosowanie działań ze "Zbioru zaleceń dobrej praktyki rolniczej„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opracowanie dodatku do dokumentacji hydrogeologicznej ustalającej zasoby eksploatacyjne ujęcia wód podziemnych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zwiększanie retencji na obszarach zurbanizowanych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weryfikacja zasobów eksploatacyjnych ujęć wód podziemnych ustalonych na podstawie dokumentacji hydrogeologicznych wykonanych przed 2004 r.</a:t>
            </a:r>
          </a:p>
        </p:txBody>
      </p:sp>
      <p:pic>
        <p:nvPicPr>
          <p:cNvPr id="4098" name="Picture 2" descr="H:\Projekty\IIaPGW\Bazy danych i dane\JCWPd_2020\mapki z charakterystyk\lokalizacja\topo_12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6" y="3349143"/>
            <a:ext cx="3444443" cy="25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8724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7711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obszar dorzecza Dunaju, region wodny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62433"/>
              </p:ext>
            </p:extLst>
          </p:nvPr>
        </p:nvGraphicFramePr>
        <p:xfrm>
          <a:off x="257331" y="2791605"/>
          <a:ext cx="5116527" cy="245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1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361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jcwpd w regionie wodnym </a:t>
                      </a:r>
                      <a:r>
                        <a:rPr lang="pl-PL" sz="1000" baseline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r>
                        <a:rPr lang="pl-PL" sz="1000" baseline="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Czadeczki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pl-PL" sz="1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ryzyka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niezagrożone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8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zagrożone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37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1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Ocena stanu (liczba jcwpd)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37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dobry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9"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stan słaby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kern="1200" dirty="0">
                          <a:solidFill>
                            <a:srgbClr val="2F5597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70941AF-13CB-4D52-98C1-293E71C97BE6}"/>
              </a:ext>
            </a:extLst>
          </p:cNvPr>
          <p:cNvSpPr txBox="1"/>
          <p:nvPr/>
        </p:nvSpPr>
        <p:spPr>
          <a:xfrm>
            <a:off x="257331" y="1398748"/>
            <a:ext cx="5428218" cy="73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Wody podziemne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związane są z następującymi piętrami wodonośnymi: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czwartorzędowe piętro wodonośne</a:t>
            </a:r>
          </a:p>
          <a:p>
            <a:pPr marL="285750" indent="-285750">
              <a:buClr>
                <a:srgbClr val="2F558D"/>
              </a:buClr>
              <a:buFont typeface="Arial" panose="020B0604020202020204" pitchFamily="34" charset="0"/>
              <a:buChar char="•"/>
            </a:pP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paleogeńsko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-kredowe piętro wodonośne</a:t>
            </a:r>
          </a:p>
        </p:txBody>
      </p:sp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8DB21A86-6CFA-46D8-83BD-85ED746BB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062" y="1299374"/>
            <a:ext cx="5011366" cy="45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215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32073"/>
              </p:ext>
            </p:extLst>
          </p:nvPr>
        </p:nvGraphicFramePr>
        <p:xfrm>
          <a:off x="6220048" y="1380047"/>
          <a:ext cx="5639018" cy="395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636"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 nr 171 (PLG1000171)</a:t>
                      </a:r>
                    </a:p>
                  </a:txBody>
                  <a:tcPr anchor="ctr">
                    <a:solidFill>
                      <a:srgbClr val="2F55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powierzchnia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24,29 km</a:t>
                      </a:r>
                      <a:r>
                        <a:rPr lang="pl-PL" sz="1000" kern="12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Dunaju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101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bilansowy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Wag (</a:t>
                      </a:r>
                      <a:r>
                        <a:rPr lang="pl-PL" sz="1000" kern="1200" dirty="0" err="1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Czadeczka</a:t>
                      </a:r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) 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zasoby dostępne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239,08 tys. 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pobór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63,89 tys. m</a:t>
                      </a:r>
                      <a:r>
                        <a:rPr lang="pl-PL" sz="1000" baseline="30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r>
                        <a:rPr lang="pl-PL" sz="1000" baseline="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/rok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ryzyka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niezagrożona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ocena stanu na rok 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stan dobry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zasięg zanieczyszczenia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obszary chronione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kern="12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Otulina Żywieckiego Parku Krajobrazowego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140"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liczba kompleksów wodonośnych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 (Q i </a:t>
                      </a:r>
                      <a:r>
                        <a:rPr lang="pl-PL" sz="1000" dirty="0" err="1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Pg</a:t>
                      </a:r>
                      <a:r>
                        <a:rPr lang="pl-PL" sz="1000" dirty="0">
                          <a:solidFill>
                            <a:srgbClr val="2F558D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-Cr)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3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4" t="14057" r="16337" b="22378"/>
          <a:stretch/>
        </p:blipFill>
        <p:spPr bwMode="auto">
          <a:xfrm>
            <a:off x="144786" y="1380047"/>
            <a:ext cx="5838669" cy="438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9580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41B2039-4CE8-3649-8FAE-0103BCF2EC93}"/>
              </a:ext>
            </a:extLst>
          </p:cNvPr>
          <p:cNvSpPr txBox="1"/>
          <p:nvPr/>
        </p:nvSpPr>
        <p:spPr>
          <a:xfrm>
            <a:off x="257331" y="844933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b="1" dirty="0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Zestawy działań jcwpd – region wodny </a:t>
            </a:r>
            <a:r>
              <a:rPr lang="pl-PL" altLang="pl-PL" b="1" dirty="0" err="1">
                <a:solidFill>
                  <a:schemeClr val="accent1">
                    <a:lumMod val="7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Czadeczki</a:t>
            </a:r>
            <a:endParaRPr lang="pl-PL" dirty="0">
              <a:solidFill>
                <a:schemeClr val="accent1">
                  <a:lumMod val="75000"/>
                </a:schemeClr>
              </a:solidFill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53557524"/>
              </p:ext>
            </p:extLst>
          </p:nvPr>
        </p:nvGraphicFramePr>
        <p:xfrm>
          <a:off x="2762627" y="1781725"/>
          <a:ext cx="7453775" cy="337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Prostokąt zaokrąglony 3"/>
          <p:cNvSpPr/>
          <p:nvPr/>
        </p:nvSpPr>
        <p:spPr>
          <a:xfrm>
            <a:off x="10048397" y="2207502"/>
            <a:ext cx="1915004" cy="251919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Osiągnięcie celów środowiskowych</a:t>
            </a:r>
          </a:p>
        </p:txBody>
      </p:sp>
      <p:sp>
        <p:nvSpPr>
          <p:cNvPr id="5" name="Strzałka w prawo 4"/>
          <p:cNvSpPr/>
          <p:nvPr/>
        </p:nvSpPr>
        <p:spPr>
          <a:xfrm>
            <a:off x="257333" y="1942291"/>
            <a:ext cx="2718780" cy="3049617"/>
          </a:xfrm>
          <a:prstGeom prst="rightArrow">
            <a:avLst>
              <a:gd name="adj1" fmla="val 67436"/>
              <a:gd name="adj2" fmla="val 420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Charakterystyki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Analiza presji </a:t>
            </a:r>
            <a:b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oddziaływań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stanu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rgbClr val="2F55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Ocena ryzyka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D01BAB-9239-4B83-882C-8AC29D39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025" y="729982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936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Małgorzata Woźnicka – CDM Smith Sp. z o.o., PIG-PIB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6944</Words>
  <Application>Microsoft Office PowerPoint</Application>
  <PresentationFormat>Panoramiczny</PresentationFormat>
  <Paragraphs>861</Paragraphs>
  <Slides>60</Slides>
  <Notes>58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313</cp:revision>
  <cp:lastPrinted>2021-05-06T12:51:49Z</cp:lastPrinted>
  <dcterms:created xsi:type="dcterms:W3CDTF">2017-12-14T14:22:37Z</dcterms:created>
  <dcterms:modified xsi:type="dcterms:W3CDTF">2021-06-16T01:12:27Z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